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62" r:id="rId6"/>
    <p:sldId id="275" r:id="rId7"/>
    <p:sldId id="263" r:id="rId8"/>
    <p:sldId id="272" r:id="rId9"/>
    <p:sldId id="271" r:id="rId10"/>
    <p:sldId id="276" r:id="rId11"/>
    <p:sldId id="279" r:id="rId12"/>
    <p:sldId id="280" r:id="rId13"/>
    <p:sldId id="270" r:id="rId14"/>
    <p:sldId id="282" r:id="rId15"/>
    <p:sldId id="277" r:id="rId16"/>
    <p:sldId id="281" r:id="rId17"/>
    <p:sldId id="267" r:id="rId18"/>
    <p:sldId id="265" r:id="rId19"/>
    <p:sldId id="264" r:id="rId20"/>
    <p:sldId id="266" r:id="rId21"/>
    <p:sldId id="278" r:id="rId22"/>
    <p:sldId id="28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F8FF2"/>
    <a:srgbClr val="041CCD"/>
    <a:srgbClr val="004500"/>
    <a:srgbClr val="0059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09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0507A-87D6-D94A-9765-9F9089E874D5}" type="datetimeFigureOut">
              <a:rPr lang="en-US" smtClean="0"/>
              <a:pPr/>
              <a:t>6/25/10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75A5-CEE8-354B-891E-3BA984E85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198C-986A-1B4B-84E9-D2BE6AA63E7E}" type="datetimeFigureOut">
              <a:rPr lang="en-US" smtClean="0"/>
              <a:pPr/>
              <a:t>6/25/10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AB284-4D3D-B84C-8524-6626746B5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PoC</a:t>
            </a:r>
            <a:r>
              <a:rPr lang="en-US" baseline="0" dirty="0" smtClean="0"/>
              <a:t> guidelines requires &lt;1.6 seconds one-way-delay and &lt; 4 seconds floor-switch-delay, but PTT requires &lt;500ms. Also, </a:t>
            </a:r>
            <a:r>
              <a:rPr lang="en-US" baseline="0" dirty="0" err="1" smtClean="0"/>
              <a:t>PoC</a:t>
            </a:r>
            <a:r>
              <a:rPr lang="en-US" baseline="0" dirty="0" smtClean="0"/>
              <a:t> uses multi-unicast.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AB284-4D3D-B84C-8524-6626746B59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BA2A1-BA72-344D-8CBE-EBEFB9D99DA4}" type="slidenum">
              <a:rPr lang="en-US"/>
              <a:pPr/>
              <a:t>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2191"/>
            <a:ext cx="5488781" cy="411540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102"/>
            <a:ext cx="8229600" cy="835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2938"/>
            <a:ext cx="8229600" cy="483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FA1D-0106-A946-8E42-CEB192726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6" Type="http://schemas.openxmlformats.org/officeDocument/2006/relationships/image" Target="../media/image28.pdf"/><Relationship Id="rId7" Type="http://schemas.openxmlformats.org/officeDocument/2006/relationships/image" Target="../media/image29.png"/><Relationship Id="rId8" Type="http://schemas.openxmlformats.org/officeDocument/2006/relationships/image" Target="../media/image30.pdf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0574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A Robust Push-to-Talk Service for Wireless Mesh Networks</a:t>
            </a:r>
            <a:endParaRPr lang="en-US" sz="4400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2004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CA6AE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Yair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Amir,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Raluca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Musaloiu-Elefteri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Nilo Rivera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4378474"/>
            <a:ext cx="7620000" cy="9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buClr>
                <a:schemeClr val="tx1"/>
              </a:buClr>
            </a:pPr>
            <a:r>
              <a:rPr lang="en-US" sz="2800" dirty="0" smtClean="0">
                <a:latin typeface="Tahoma" charset="0"/>
              </a:rPr>
              <a:t>Distributed </a:t>
            </a:r>
            <a:r>
              <a:rPr lang="en-US" sz="2800" dirty="0">
                <a:latin typeface="Tahoma" charset="0"/>
              </a:rPr>
              <a:t>Systems and Networks Lab</a:t>
            </a:r>
          </a:p>
          <a:p>
            <a:pPr algn="ctr">
              <a:buClr>
                <a:schemeClr val="tx1"/>
              </a:buClr>
            </a:pPr>
            <a:r>
              <a:rPr lang="en-US" sz="2800" dirty="0">
                <a:latin typeface="Tahoma" charset="0"/>
              </a:rPr>
              <a:t>Johns Hopkins University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70124" y="59817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buClr>
                <a:schemeClr val="tx1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IEEE SECON 2010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4083"/>
            <a:ext cx="5783943" cy="48332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Architecture</a:t>
            </a:r>
          </a:p>
          <a:p>
            <a:pPr lvl="1"/>
            <a:r>
              <a:rPr lang="en-US" sz="2400" dirty="0" smtClean="0"/>
              <a:t>Wireless Mesh Network (SMesh)</a:t>
            </a:r>
          </a:p>
          <a:p>
            <a:pPr lvl="1"/>
            <a:r>
              <a:rPr lang="en-US" sz="2400" dirty="0" smtClean="0"/>
              <a:t>Client Seamless Access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41CCD"/>
                </a:solidFill>
              </a:rPr>
              <a:t>Push-to-Talk Protocol</a:t>
            </a:r>
          </a:p>
          <a:p>
            <a:pPr lvl="1"/>
            <a:r>
              <a:rPr lang="en-US" sz="2400" dirty="0" smtClean="0">
                <a:solidFill>
                  <a:srgbClr val="041CCD"/>
                </a:solidFill>
              </a:rPr>
              <a:t>Client and Session Management</a:t>
            </a:r>
          </a:p>
          <a:p>
            <a:pPr lvl="1"/>
            <a:r>
              <a:rPr lang="en-US" sz="2400" dirty="0" smtClean="0">
                <a:solidFill>
                  <a:srgbClr val="041CCD"/>
                </a:solidFill>
              </a:rPr>
              <a:t>Floor Control</a:t>
            </a:r>
          </a:p>
          <a:p>
            <a:pPr lvl="1"/>
            <a:r>
              <a:rPr lang="en-US" sz="2400" dirty="0" smtClean="0">
                <a:solidFill>
                  <a:srgbClr val="041CCD"/>
                </a:solidFill>
              </a:rPr>
              <a:t>Protocol Robustness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Experimental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openarch_dum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781" y="2917282"/>
            <a:ext cx="1320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PTT Protocol – 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5122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PTT Session is </a:t>
            </a:r>
            <a:r>
              <a:rPr lang="en-US" dirty="0" smtClean="0">
                <a:solidFill>
                  <a:srgbClr val="041CCD"/>
                </a:solidFill>
              </a:rPr>
              <a:t>coordinated </a:t>
            </a:r>
            <a:r>
              <a:rPr lang="en-US" dirty="0" smtClean="0"/>
              <a:t>by a PTT controller.</a:t>
            </a:r>
          </a:p>
          <a:p>
            <a:endParaRPr lang="en-US" dirty="0" smtClean="0"/>
          </a:p>
          <a:p>
            <a:r>
              <a:rPr lang="en-US" dirty="0" smtClean="0"/>
              <a:t>A PTT controller is initially </a:t>
            </a:r>
            <a:r>
              <a:rPr lang="en-US" dirty="0" smtClean="0">
                <a:solidFill>
                  <a:srgbClr val="FF0000"/>
                </a:solidFill>
              </a:rPr>
              <a:t>instantiated </a:t>
            </a:r>
            <a:r>
              <a:rPr lang="en-US" dirty="0" smtClean="0"/>
              <a:t>on the mesh node with the </a:t>
            </a:r>
            <a:r>
              <a:rPr lang="en-US" dirty="0" smtClean="0">
                <a:solidFill>
                  <a:srgbClr val="041CCD"/>
                </a:solidFill>
              </a:rPr>
              <a:t>lowest IP address </a:t>
            </a:r>
            <a:r>
              <a:rPr lang="en-US" dirty="0" smtClean="0"/>
              <a:t>that has clients for a PTT session.</a:t>
            </a:r>
          </a:p>
          <a:p>
            <a:endParaRPr lang="en-US" dirty="0" smtClean="0"/>
          </a:p>
          <a:p>
            <a:r>
              <a:rPr lang="en-US" dirty="0" smtClean="0"/>
              <a:t>Each PTT Session has a PTT Controller Group (an </a:t>
            </a:r>
            <a:r>
              <a:rPr lang="en-US" dirty="0" smtClean="0">
                <a:solidFill>
                  <a:srgbClr val="FF0000"/>
                </a:solidFill>
              </a:rPr>
              <a:t>overlay multicast group</a:t>
            </a:r>
            <a:r>
              <a:rPr lang="en-US" dirty="0" smtClean="0"/>
              <a:t>) that a controller joins.</a:t>
            </a:r>
          </a:p>
          <a:p>
            <a:endParaRPr lang="en-US" dirty="0" smtClean="0"/>
          </a:p>
          <a:p>
            <a:r>
              <a:rPr lang="en-US" dirty="0" smtClean="0"/>
              <a:t>The controller migrates when another mesh node is better situated to handle a give PTT session (to the “</a:t>
            </a:r>
            <a:r>
              <a:rPr lang="en-US" dirty="0" smtClean="0">
                <a:solidFill>
                  <a:srgbClr val="041CCD"/>
                </a:solidFill>
              </a:rPr>
              <a:t>center of gravity</a:t>
            </a:r>
            <a:r>
              <a:rPr lang="en-US" dirty="0" smtClean="0"/>
              <a:t>” according to the PTT session participants’ locations in the network).</a:t>
            </a:r>
          </a:p>
          <a:p>
            <a:pPr lvl="1"/>
            <a:r>
              <a:rPr lang="en-US" dirty="0" smtClean="0">
                <a:solidFill>
                  <a:srgbClr val="041CCD"/>
                </a:solidFill>
              </a:rPr>
              <a:t>Increase Performance </a:t>
            </a:r>
            <a:r>
              <a:rPr lang="en-US" dirty="0" smtClean="0"/>
              <a:t>(latency and # of transmissions)</a:t>
            </a:r>
          </a:p>
          <a:p>
            <a:pPr lvl="1"/>
            <a:r>
              <a:rPr lang="en-US" dirty="0" smtClean="0">
                <a:solidFill>
                  <a:srgbClr val="041CCD"/>
                </a:solidFill>
              </a:rPr>
              <a:t>Increase Availability </a:t>
            </a:r>
            <a:r>
              <a:rPr lang="en-US" dirty="0" smtClean="0"/>
              <a:t>(in the phase of network partitions)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8"/>
          <p:cNvSpPr>
            <a:spLocks noChangeShapeType="1"/>
          </p:cNvSpPr>
          <p:nvPr/>
        </p:nvSpPr>
        <p:spPr bwMode="auto">
          <a:xfrm>
            <a:off x="3194075" y="1734291"/>
            <a:ext cx="1710556" cy="30979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99" name="Line 18"/>
          <p:cNvSpPr>
            <a:spLocks noChangeShapeType="1"/>
          </p:cNvSpPr>
          <p:nvPr/>
        </p:nvSpPr>
        <p:spPr bwMode="auto">
          <a:xfrm>
            <a:off x="2759272" y="3002306"/>
            <a:ext cx="99789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5" name="Line 24"/>
          <p:cNvSpPr>
            <a:spLocks noChangeShapeType="1"/>
          </p:cNvSpPr>
          <p:nvPr/>
        </p:nvSpPr>
        <p:spPr bwMode="auto">
          <a:xfrm flipH="1">
            <a:off x="1511904" y="3119508"/>
            <a:ext cx="1028095" cy="111063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 flipH="1">
            <a:off x="3930951" y="2195286"/>
            <a:ext cx="989305" cy="80702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H="1">
            <a:off x="2135311" y="5038276"/>
            <a:ext cx="1063779" cy="99789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7702" name="Line 21"/>
          <p:cNvSpPr>
            <a:spLocks noChangeShapeType="1"/>
          </p:cNvSpPr>
          <p:nvPr/>
        </p:nvSpPr>
        <p:spPr bwMode="auto">
          <a:xfrm rot="10800000" flipH="1">
            <a:off x="3312911" y="3832302"/>
            <a:ext cx="1607345" cy="11468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910826" y="4448916"/>
            <a:ext cx="431743" cy="96887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3" name="Line 22"/>
          <p:cNvSpPr>
            <a:spLocks noChangeShapeType="1"/>
          </p:cNvSpPr>
          <p:nvPr/>
        </p:nvSpPr>
        <p:spPr bwMode="auto">
          <a:xfrm>
            <a:off x="5080000" y="3832303"/>
            <a:ext cx="556381" cy="100840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0" name="Line 19"/>
          <p:cNvSpPr>
            <a:spLocks noChangeShapeType="1"/>
          </p:cNvSpPr>
          <p:nvPr/>
        </p:nvSpPr>
        <p:spPr bwMode="auto">
          <a:xfrm>
            <a:off x="4083131" y="3119508"/>
            <a:ext cx="821500" cy="50341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2540000" y="1734291"/>
            <a:ext cx="350987" cy="126801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1" name="Line 20"/>
          <p:cNvSpPr>
            <a:spLocks noChangeShapeType="1"/>
          </p:cNvSpPr>
          <p:nvPr/>
        </p:nvSpPr>
        <p:spPr bwMode="auto">
          <a:xfrm>
            <a:off x="1511905" y="4413197"/>
            <a:ext cx="1516259" cy="48555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3" name="Oval 1"/>
          <p:cNvSpPr>
            <a:spLocks/>
          </p:cNvSpPr>
          <p:nvPr/>
        </p:nvSpPr>
        <p:spPr bwMode="auto">
          <a:xfrm rot="10800000" flipH="1">
            <a:off x="2081750" y="2728651"/>
            <a:ext cx="884039" cy="589359"/>
          </a:xfrm>
          <a:prstGeom prst="ellipse">
            <a:avLst/>
          </a:prstGeom>
          <a:solidFill>
            <a:srgbClr val="FF008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4" name="Oval 2"/>
          <p:cNvSpPr>
            <a:spLocks/>
          </p:cNvSpPr>
          <p:nvPr/>
        </p:nvSpPr>
        <p:spPr bwMode="auto">
          <a:xfrm rot="10800000" flipH="1">
            <a:off x="2759273" y="4698947"/>
            <a:ext cx="884039" cy="589359"/>
          </a:xfrm>
          <a:prstGeom prst="ellipse">
            <a:avLst/>
          </a:prstGeom>
          <a:solidFill>
            <a:srgbClr val="FF008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5" name="Oval 3"/>
          <p:cNvSpPr>
            <a:spLocks/>
          </p:cNvSpPr>
          <p:nvPr/>
        </p:nvSpPr>
        <p:spPr bwMode="auto">
          <a:xfrm rot="10800000" flipH="1">
            <a:off x="5241727" y="4606597"/>
            <a:ext cx="884039" cy="589359"/>
          </a:xfrm>
          <a:prstGeom prst="ellipse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Oval 4"/>
          <p:cNvSpPr>
            <a:spLocks/>
          </p:cNvSpPr>
          <p:nvPr/>
        </p:nvSpPr>
        <p:spPr bwMode="auto">
          <a:xfrm rot="10800000" flipH="1">
            <a:off x="2586144" y="1354418"/>
            <a:ext cx="884039" cy="589359"/>
          </a:xfrm>
          <a:prstGeom prst="ellipse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Oval 6"/>
          <p:cNvSpPr>
            <a:spLocks/>
          </p:cNvSpPr>
          <p:nvPr/>
        </p:nvSpPr>
        <p:spPr bwMode="auto">
          <a:xfrm rot="10800000" flipH="1">
            <a:off x="2105940" y="2740746"/>
            <a:ext cx="884039" cy="589359"/>
          </a:xfrm>
          <a:prstGeom prst="ellipse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Oval 7"/>
          <p:cNvSpPr>
            <a:spLocks/>
          </p:cNvSpPr>
          <p:nvPr/>
        </p:nvSpPr>
        <p:spPr bwMode="auto">
          <a:xfrm rot="10800000" flipH="1">
            <a:off x="2759273" y="4698947"/>
            <a:ext cx="884039" cy="589359"/>
          </a:xfrm>
          <a:prstGeom prst="ellipse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1" name="Oval 9"/>
          <p:cNvSpPr>
            <a:spLocks/>
          </p:cNvSpPr>
          <p:nvPr/>
        </p:nvSpPr>
        <p:spPr bwMode="auto">
          <a:xfrm rot="10800000" flipH="1">
            <a:off x="5232797" y="4597668"/>
            <a:ext cx="884039" cy="589359"/>
          </a:xfrm>
          <a:prstGeom prst="ellipse">
            <a:avLst/>
          </a:prstGeom>
          <a:solidFill>
            <a:srgbClr val="66FF66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Oval 10"/>
          <p:cNvSpPr>
            <a:spLocks/>
          </p:cNvSpPr>
          <p:nvPr/>
        </p:nvSpPr>
        <p:spPr bwMode="auto">
          <a:xfrm rot="10800000" flipH="1">
            <a:off x="2586144" y="1354418"/>
            <a:ext cx="884039" cy="589359"/>
          </a:xfrm>
          <a:prstGeom prst="ellipse">
            <a:avLst/>
          </a:prstGeom>
          <a:solidFill>
            <a:srgbClr val="66FF66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Oval 12"/>
          <p:cNvSpPr>
            <a:spLocks/>
          </p:cNvSpPr>
          <p:nvPr/>
        </p:nvSpPr>
        <p:spPr bwMode="auto">
          <a:xfrm rot="10800000" flipH="1">
            <a:off x="2084915" y="2731816"/>
            <a:ext cx="884039" cy="589359"/>
          </a:xfrm>
          <a:prstGeom prst="ellipse">
            <a:avLst/>
          </a:prstGeom>
          <a:solidFill>
            <a:srgbClr val="66FF66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4" name="Line 23"/>
          <p:cNvSpPr>
            <a:spLocks noChangeShapeType="1"/>
          </p:cNvSpPr>
          <p:nvPr/>
        </p:nvSpPr>
        <p:spPr bwMode="auto">
          <a:xfrm rot="10800000" flipH="1">
            <a:off x="3312912" y="3119508"/>
            <a:ext cx="444255" cy="172119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7" name="Oval 25"/>
          <p:cNvSpPr>
            <a:spLocks/>
          </p:cNvSpPr>
          <p:nvPr/>
        </p:nvSpPr>
        <p:spPr bwMode="auto">
          <a:xfrm flipH="1">
            <a:off x="7172480" y="1867335"/>
            <a:ext cx="1114604" cy="656332"/>
          </a:xfrm>
          <a:prstGeom prst="ellipse">
            <a:avLst/>
          </a:prstGeom>
          <a:solidFill>
            <a:srgbClr val="66FF66"/>
          </a:solidFill>
          <a:ln w="254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300" dirty="0">
                <a:ea typeface="Gill Sans" charset="0"/>
                <a:cs typeface="Gill Sans" charset="0"/>
              </a:rPr>
              <a:t>Control</a:t>
            </a:r>
          </a:p>
          <a:p>
            <a:pPr algn="ctr"/>
            <a:r>
              <a:rPr lang="en-US" sz="1300" dirty="0">
                <a:ea typeface="Gill Sans" charset="0"/>
                <a:cs typeface="Gill Sans" charset="0"/>
              </a:rPr>
              <a:t>Group</a:t>
            </a:r>
          </a:p>
        </p:txBody>
      </p:sp>
      <p:sp>
        <p:nvSpPr>
          <p:cNvPr id="79898" name="Oval 26"/>
          <p:cNvSpPr>
            <a:spLocks/>
          </p:cNvSpPr>
          <p:nvPr/>
        </p:nvSpPr>
        <p:spPr bwMode="auto">
          <a:xfrm flipH="1">
            <a:off x="7172480" y="3888276"/>
            <a:ext cx="1114604" cy="656332"/>
          </a:xfrm>
          <a:prstGeom prst="ellipse">
            <a:avLst/>
          </a:prstGeom>
          <a:solidFill>
            <a:srgbClr val="0080FF"/>
          </a:solidFill>
          <a:ln w="254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Controller</a:t>
            </a:r>
          </a:p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Group</a:t>
            </a: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1342569" y="1838907"/>
            <a:ext cx="763370" cy="802356"/>
          </a:xfrm>
          <a:prstGeom prst="line">
            <a:avLst/>
          </a:prstGeom>
          <a:noFill/>
          <a:ln w="38100">
            <a:solidFill>
              <a:srgbClr val="FF0054"/>
            </a:solidFill>
            <a:prstDash val="dash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0" name="Oval 28"/>
          <p:cNvSpPr>
            <a:spLocks/>
          </p:cNvSpPr>
          <p:nvPr/>
        </p:nvSpPr>
        <p:spPr bwMode="auto">
          <a:xfrm rot="10800000" flipH="1">
            <a:off x="2750344" y="4677922"/>
            <a:ext cx="884039" cy="589359"/>
          </a:xfrm>
          <a:prstGeom prst="ellipse">
            <a:avLst/>
          </a:prstGeom>
          <a:solidFill>
            <a:srgbClr val="66FF66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1" name="Oval 29"/>
          <p:cNvSpPr>
            <a:spLocks/>
          </p:cNvSpPr>
          <p:nvPr/>
        </p:nvSpPr>
        <p:spPr bwMode="auto">
          <a:xfrm flipH="1">
            <a:off x="7172480" y="4834024"/>
            <a:ext cx="1114604" cy="656332"/>
          </a:xfrm>
          <a:prstGeom prst="ellipse">
            <a:avLst/>
          </a:prstGeom>
          <a:solidFill>
            <a:srgbClr val="FF8000"/>
          </a:solidFill>
          <a:ln w="254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Monitoring</a:t>
            </a:r>
          </a:p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Group</a:t>
            </a:r>
          </a:p>
        </p:txBody>
      </p:sp>
      <p:sp>
        <p:nvSpPr>
          <p:cNvPr id="79902" name="Oval 30"/>
          <p:cNvSpPr>
            <a:spLocks/>
          </p:cNvSpPr>
          <p:nvPr/>
        </p:nvSpPr>
        <p:spPr bwMode="auto">
          <a:xfrm flipH="1">
            <a:off x="7172480" y="5777740"/>
            <a:ext cx="1114604" cy="656332"/>
          </a:xfrm>
          <a:prstGeom prst="ellipse">
            <a:avLst/>
          </a:prstGeom>
          <a:solidFill>
            <a:srgbClr val="FF0054"/>
          </a:solidFill>
          <a:ln w="254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Data</a:t>
            </a:r>
          </a:p>
          <a:p>
            <a:pPr algn="ctr"/>
            <a:r>
              <a:rPr lang="en-US" sz="1300" dirty="0">
                <a:solidFill>
                  <a:srgbClr val="FFFFFF"/>
                </a:solidFill>
                <a:ea typeface="Gill Sans" charset="0"/>
                <a:cs typeface="Gill Sans" charset="0"/>
              </a:rPr>
              <a:t>Group</a:t>
            </a:r>
          </a:p>
        </p:txBody>
      </p:sp>
      <p:sp>
        <p:nvSpPr>
          <p:cNvPr id="327712" name="Rectangle 31"/>
          <p:cNvSpPr>
            <a:spLocks/>
          </p:cNvSpPr>
          <p:nvPr/>
        </p:nvSpPr>
        <p:spPr bwMode="auto">
          <a:xfrm>
            <a:off x="6355705" y="1163217"/>
            <a:ext cx="2550872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ea typeface="Gill Sans" charset="0"/>
                <a:cs typeface="Gill Sans" charset="0"/>
              </a:rPr>
              <a:t>Client management</a:t>
            </a:r>
          </a:p>
        </p:txBody>
      </p:sp>
      <p:sp>
        <p:nvSpPr>
          <p:cNvPr id="327713" name="Rectangle 32"/>
          <p:cNvSpPr>
            <a:spLocks/>
          </p:cNvSpPr>
          <p:nvPr/>
        </p:nvSpPr>
        <p:spPr bwMode="auto">
          <a:xfrm>
            <a:off x="6191623" y="3137810"/>
            <a:ext cx="2769094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ea typeface="Gill Sans" charset="0"/>
                <a:cs typeface="Gill Sans" charset="0"/>
              </a:rPr>
              <a:t>Session management</a:t>
            </a: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 rot="10800000">
            <a:off x="3595316" y="5219101"/>
            <a:ext cx="657448" cy="599406"/>
          </a:xfrm>
          <a:prstGeom prst="line">
            <a:avLst/>
          </a:prstGeom>
          <a:noFill/>
          <a:ln w="38100">
            <a:solidFill>
              <a:srgbClr val="FF0054"/>
            </a:solidFill>
            <a:prstDash val="dash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6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86" y="1163217"/>
            <a:ext cx="964406" cy="964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9908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8391" y="5654423"/>
            <a:ext cx="964406" cy="964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5080000" y="2195286"/>
            <a:ext cx="0" cy="142763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84" y="5195956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8" name="Line 19"/>
          <p:cNvSpPr>
            <a:spLocks noChangeShapeType="1"/>
          </p:cNvSpPr>
          <p:nvPr/>
        </p:nvSpPr>
        <p:spPr bwMode="auto">
          <a:xfrm flipH="1" flipV="1">
            <a:off x="1045889" y="5417786"/>
            <a:ext cx="860595" cy="61837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103" y="1838906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595" y="2823340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102" y="3450868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0343" y="1457470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5875" y="5843874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84" y="4131104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9784" y="4756411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027" y="4658143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2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PTT Protocol – Management Groups</a:t>
            </a:r>
            <a:endParaRPr lang="en-US" dirty="0"/>
          </a:p>
        </p:txBody>
      </p:sp>
      <p:sp>
        <p:nvSpPr>
          <p:cNvPr id="60" name="Oval 28"/>
          <p:cNvSpPr>
            <a:spLocks/>
          </p:cNvSpPr>
          <p:nvPr/>
        </p:nvSpPr>
        <p:spPr bwMode="auto">
          <a:xfrm rot="10800000" flipH="1">
            <a:off x="3470183" y="2691181"/>
            <a:ext cx="884039" cy="589359"/>
          </a:xfrm>
          <a:prstGeom prst="ellipse">
            <a:avLst/>
          </a:prstGeom>
          <a:solidFill>
            <a:srgbClr val="2F8FF2"/>
          </a:soli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383" y="2792459"/>
            <a:ext cx="448748" cy="381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2322154" y="4372034"/>
            <a:ext cx="4330228" cy="117879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5"/>
          <p:cNvSpPr>
            <a:spLocks noChangeArrowheads="1"/>
          </p:cNvSpPr>
          <p:nvPr/>
        </p:nvSpPr>
        <p:spPr bwMode="auto">
          <a:xfrm rot="17446529">
            <a:off x="1214791" y="1700519"/>
            <a:ext cx="3160248" cy="1298069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  <p:bldP spid="79874" grpId="0" animBg="1"/>
      <p:bldP spid="79875" grpId="0" animBg="1"/>
      <p:bldP spid="79875" grpId="1" animBg="1"/>
      <p:bldP spid="79876" grpId="0" animBg="1"/>
      <p:bldP spid="79876" grpId="1" animBg="1"/>
      <p:bldP spid="79878" grpId="0" animBg="1"/>
      <p:bldP spid="79878" grpId="1" animBg="1"/>
      <p:bldP spid="79879" grpId="0" animBg="1"/>
      <p:bldP spid="79879" grpId="1" animBg="1"/>
      <p:bldP spid="79881" grpId="0" animBg="1"/>
      <p:bldP spid="79881" grpId="1" animBg="1"/>
      <p:bldP spid="79882" grpId="0" animBg="1"/>
      <p:bldP spid="79882" grpId="1" animBg="1"/>
      <p:bldP spid="79884" grpId="0" animBg="1"/>
      <p:bldP spid="79884" grpId="1" animBg="1"/>
      <p:bldP spid="79897" grpId="0" animBg="1" autoUpdateAnimBg="0"/>
      <p:bldP spid="79898" grpId="0" animBg="1" autoUpdateAnimBg="0"/>
      <p:bldP spid="79899" grpId="0" animBg="1"/>
      <p:bldP spid="79900" grpId="0" animBg="1"/>
      <p:bldP spid="79900" grpId="1" animBg="1"/>
      <p:bldP spid="79901" grpId="0" animBg="1" autoUpdateAnimBg="0"/>
      <p:bldP spid="79902" grpId="0" animBg="1" autoUpdateAnimBg="0"/>
      <p:bldP spid="79906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 Protocol - Monitors</a:t>
            </a:r>
            <a:endParaRPr lang="en-US" dirty="0"/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275775" y="2425700"/>
            <a:ext cx="1320800" cy="674357"/>
          </a:xfrm>
          <a:prstGeom prst="roundRect">
            <a:avLst>
              <a:gd name="adj" fmla="val 20000"/>
            </a:avLst>
          </a:prstGeom>
          <a:solidFill>
            <a:srgbClr val="FF8000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24" name="AutoShape 2"/>
          <p:cNvSpPr>
            <a:spLocks/>
          </p:cNvSpPr>
          <p:nvPr/>
        </p:nvSpPr>
        <p:spPr bwMode="auto">
          <a:xfrm>
            <a:off x="6928451" y="2420607"/>
            <a:ext cx="1320800" cy="674357"/>
          </a:xfrm>
          <a:prstGeom prst="roundRect">
            <a:avLst>
              <a:gd name="adj" fmla="val 20000"/>
            </a:avLst>
          </a:prstGeom>
          <a:solidFill>
            <a:srgbClr val="FF0080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Client AP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26" name="AutoShape 4"/>
          <p:cNvSpPr>
            <a:spLocks/>
          </p:cNvSpPr>
          <p:nvPr/>
        </p:nvSpPr>
        <p:spPr bwMode="auto">
          <a:xfrm>
            <a:off x="6928451" y="4482760"/>
            <a:ext cx="1320800" cy="788415"/>
          </a:xfrm>
          <a:prstGeom prst="roundRect">
            <a:avLst>
              <a:gd name="adj" fmla="val 20000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Sending</a:t>
            </a:r>
          </a:p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client</a:t>
            </a: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1596575" y="2350757"/>
            <a:ext cx="1993544" cy="749300"/>
            <a:chOff x="0" y="0"/>
            <a:chExt cx="1826" cy="472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0" y="248"/>
              <a:ext cx="1826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/>
            <p:cNvSpPr>
              <a:spLocks/>
            </p:cNvSpPr>
            <p:nvPr/>
          </p:nvSpPr>
          <p:spPr bwMode="auto">
            <a:xfrm>
              <a:off x="106" y="0"/>
              <a:ext cx="1576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PING_CMON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FF8000"/>
                  </a:solidFill>
                  <a:ea typeface="Gill Sans" charset="0"/>
                  <a:cs typeface="Gill Sans" charset="0"/>
                </a:rPr>
                <a:t>Monitoring group</a:t>
              </a: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5046244" y="2369807"/>
            <a:ext cx="1882208" cy="749300"/>
            <a:chOff x="0" y="0"/>
            <a:chExt cx="1826" cy="472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0" y="248"/>
              <a:ext cx="1826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106" y="0"/>
              <a:ext cx="1576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PTS_PING (client)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0080FF"/>
                  </a:solidFill>
                  <a:ea typeface="Gill Sans" charset="0"/>
                  <a:cs typeface="Gill Sans" charset="0"/>
                </a:rPr>
                <a:t>Controller group</a:t>
              </a: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6680411" y="3075649"/>
            <a:ext cx="1066799" cy="1407111"/>
            <a:chOff x="-583" y="0"/>
            <a:chExt cx="672" cy="1120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0" y="0"/>
              <a:ext cx="0" cy="1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-583" y="412"/>
              <a:ext cx="67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rgbClr val="FF0080"/>
                  </a:solidFill>
                  <a:ea typeface="Gill Sans" charset="0"/>
                  <a:cs typeface="Gill Sans" charset="0"/>
                </a:rPr>
                <a:t>Voice</a:t>
              </a:r>
            </a:p>
          </p:txBody>
        </p:sp>
      </p:grpSp>
      <p:sp>
        <p:nvSpPr>
          <p:cNvPr id="36" name="AutoShape 14"/>
          <p:cNvSpPr>
            <a:spLocks/>
          </p:cNvSpPr>
          <p:nvPr/>
        </p:nvSpPr>
        <p:spPr bwMode="auto">
          <a:xfrm>
            <a:off x="4835019" y="1634417"/>
            <a:ext cx="2478692" cy="762000"/>
          </a:xfrm>
          <a:custGeom>
            <a:avLst/>
            <a:gdLst/>
            <a:ahLst/>
            <a:cxnLst/>
            <a:rect l="0" t="0" r="r" b="b"/>
            <a:pathLst>
              <a:path w="21600" h="21227">
                <a:moveTo>
                  <a:pt x="0" y="21226"/>
                </a:moveTo>
                <a:cubicBezTo>
                  <a:pt x="0" y="21226"/>
                  <a:pt x="4574" y="302"/>
                  <a:pt x="10888" y="5"/>
                </a:cubicBezTo>
                <a:cubicBezTo>
                  <a:pt x="18891" y="-373"/>
                  <a:pt x="21600" y="21227"/>
                  <a:pt x="21600" y="21227"/>
                </a:cubicBezTo>
              </a:path>
            </a:pathLst>
          </a:custGeom>
          <a:noFill/>
          <a:ln w="38100">
            <a:solidFill>
              <a:srgbClr val="0080FF"/>
            </a:solidFill>
            <a:prstDash val="solid"/>
            <a:miter lim="800000"/>
            <a:headEnd type="none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5"/>
          <p:cNvSpPr>
            <a:spLocks/>
          </p:cNvSpPr>
          <p:nvPr/>
        </p:nvSpPr>
        <p:spPr bwMode="auto">
          <a:xfrm>
            <a:off x="1249083" y="1658607"/>
            <a:ext cx="2511708" cy="711200"/>
          </a:xfrm>
          <a:custGeom>
            <a:avLst/>
            <a:gdLst/>
            <a:ahLst/>
            <a:cxnLst/>
            <a:rect l="0" t="0" r="r" b="b"/>
            <a:pathLst>
              <a:path w="21600" h="21228">
                <a:moveTo>
                  <a:pt x="0" y="21228"/>
                </a:moveTo>
                <a:cubicBezTo>
                  <a:pt x="0" y="21228"/>
                  <a:pt x="4529" y="302"/>
                  <a:pt x="10859" y="5"/>
                </a:cubicBezTo>
                <a:cubicBezTo>
                  <a:pt x="18884" y="-372"/>
                  <a:pt x="21600" y="21170"/>
                  <a:pt x="21600" y="21170"/>
                </a:cubicBezTo>
              </a:path>
            </a:pathLst>
          </a:custGeom>
          <a:noFill/>
          <a:ln w="38100">
            <a:solidFill>
              <a:srgbClr val="FF8000"/>
            </a:solidFill>
            <a:prstDash val="solid"/>
            <a:miter lim="800000"/>
            <a:headEnd type="none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6"/>
          <p:cNvSpPr>
            <a:spLocks/>
          </p:cNvSpPr>
          <p:nvPr/>
        </p:nvSpPr>
        <p:spPr bwMode="auto">
          <a:xfrm rot="5400000">
            <a:off x="7507203" y="3607683"/>
            <a:ext cx="1913476" cy="381000"/>
          </a:xfrm>
          <a:custGeom>
            <a:avLst/>
            <a:gdLst/>
            <a:ahLst/>
            <a:cxnLst/>
            <a:rect l="0" t="0" r="r" b="b"/>
            <a:pathLst>
              <a:path w="21600" h="21227">
                <a:moveTo>
                  <a:pt x="0" y="21226"/>
                </a:moveTo>
                <a:cubicBezTo>
                  <a:pt x="0" y="21226"/>
                  <a:pt x="4574" y="302"/>
                  <a:pt x="10888" y="5"/>
                </a:cubicBezTo>
                <a:cubicBezTo>
                  <a:pt x="18891" y="-373"/>
                  <a:pt x="21600" y="21227"/>
                  <a:pt x="21600" y="21227"/>
                </a:cubicBezTo>
              </a:path>
            </a:pathLst>
          </a:custGeom>
          <a:noFill/>
          <a:ln w="38100">
            <a:solidFill>
              <a:srgbClr val="FF0080"/>
            </a:solidFill>
            <a:prstDash val="solid"/>
            <a:miter lim="800000"/>
            <a:headEnd type="none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7"/>
          <p:cNvSpPr>
            <a:spLocks/>
          </p:cNvSpPr>
          <p:nvPr/>
        </p:nvSpPr>
        <p:spPr bwMode="auto">
          <a:xfrm>
            <a:off x="161475" y="3245225"/>
            <a:ext cx="2959100" cy="19050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215900" tIns="215900" rIns="215900" bIns="215900" anchor="ctr">
            <a:prstTxWarp prst="textNoShape">
              <a:avLst/>
            </a:prstTxWarp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ea typeface="Gill Sans" charset="0"/>
                <a:cs typeface="Gill Sans" charset="0"/>
              </a:rPr>
              <a:t>On timeout</a:t>
            </a:r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: Controller is lost</a:t>
            </a:r>
            <a:endParaRPr lang="en-US" sz="16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sz="16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Action</a:t>
            </a:r>
            <a:r>
              <a:rPr lang="en-US" sz="1600" dirty="0" smtClean="0">
                <a:ea typeface="Gill Sans" charset="0"/>
                <a:cs typeface="Gill Sans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If lowest IP on </a:t>
            </a:r>
            <a:r>
              <a:rPr lang="en-US" sz="1600" dirty="0" smtClean="0">
                <a:ea typeface="Gill Sans" charset="0"/>
                <a:cs typeface="Gill Sans" charset="0"/>
              </a:rPr>
              <a:t>PTT group, assume c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ontroller role and start </a:t>
            </a:r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handling requests.</a:t>
            </a:r>
          </a:p>
        </p:txBody>
      </p:sp>
      <p:sp>
        <p:nvSpPr>
          <p:cNvPr id="40" name="Rectangle 18"/>
          <p:cNvSpPr>
            <a:spLocks/>
          </p:cNvSpPr>
          <p:nvPr/>
        </p:nvSpPr>
        <p:spPr bwMode="auto">
          <a:xfrm>
            <a:off x="3432905" y="3184750"/>
            <a:ext cx="3247506" cy="1803400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215900" tIns="215900" rIns="215900" bIns="215900" anchor="ctr">
            <a:prstTxWarp prst="textNoShape">
              <a:avLst/>
            </a:prstTxWarp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ea typeface="Gill Sans" charset="0"/>
                <a:cs typeface="Gill Sans" charset="0"/>
              </a:rPr>
              <a:t>On timeout</a:t>
            </a:r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Client AP is lost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Action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: Handle </a:t>
            </a:r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the next client in the queue.</a:t>
            </a:r>
          </a:p>
        </p:txBody>
      </p:sp>
      <p:sp>
        <p:nvSpPr>
          <p:cNvPr id="25" name="AutoShape 3"/>
          <p:cNvSpPr>
            <a:spLocks/>
          </p:cNvSpPr>
          <p:nvPr/>
        </p:nvSpPr>
        <p:spPr bwMode="auto">
          <a:xfrm>
            <a:off x="3547643" y="2425700"/>
            <a:ext cx="1498600" cy="674357"/>
          </a:xfrm>
          <a:prstGeom prst="roundRect">
            <a:avLst>
              <a:gd name="adj" fmla="val 20000"/>
            </a:avLst>
          </a:prstGeom>
          <a:solidFill>
            <a:srgbClr val="0080FF"/>
          </a:solidFill>
          <a:ln w="254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6699" y="1664114"/>
            <a:ext cx="94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Monitors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685638" y="1627829"/>
            <a:ext cx="94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Monitors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 rot="5400000">
            <a:off x="7981669" y="3593265"/>
            <a:ext cx="94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Monitors</a:t>
            </a:r>
            <a:endParaRPr lang="en-US" sz="1600" dirty="0"/>
          </a:p>
        </p:txBody>
      </p:sp>
      <p:sp>
        <p:nvSpPr>
          <p:cNvPr id="44" name="Rectangle 18"/>
          <p:cNvSpPr>
            <a:spLocks/>
          </p:cNvSpPr>
          <p:nvPr/>
        </p:nvSpPr>
        <p:spPr bwMode="auto">
          <a:xfrm>
            <a:off x="6632031" y="5385366"/>
            <a:ext cx="2570519" cy="937455"/>
          </a:xfrm>
          <a:prstGeom prst="rect">
            <a:avLst/>
          </a:prstGeom>
          <a:noFill/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215900" tIns="215900" rIns="215900" bIns="215900" anchor="ctr">
            <a:prstTxWarp prst="textNoShape">
              <a:avLst/>
            </a:prstTxWarp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ea typeface="Gill Sans" charset="0"/>
                <a:cs typeface="Gill Sans" charset="0"/>
              </a:rPr>
              <a:t>On timeout</a:t>
            </a:r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Client is Lost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Action</a:t>
            </a:r>
            <a:r>
              <a:rPr lang="en-US" sz="1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: Send RELEASE</a:t>
            </a:r>
            <a:endParaRPr lang="en-US" sz="16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6" grpId="0" animBg="1" autoUpdateAnimBg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utoUpdateAnimBg="0"/>
      <p:bldP spid="40" grpId="0" autoUpdateAnimBg="0"/>
      <p:bldP spid="25" grpId="0" animBg="1" autoUpdateAnimBg="0"/>
      <p:bldP spid="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PTT Protocol – Partitions and Merges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multiple-controlle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10302" y="1272764"/>
            <a:ext cx="4204305" cy="426269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260626"/>
            <a:ext cx="3774917" cy="48292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network partition </a:t>
            </a:r>
            <a:r>
              <a:rPr lang="en-US" dirty="0" smtClean="0"/>
              <a:t>looks like a controller failure in one side, and like a client AP and client failure in the other.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41CCD"/>
                </a:solidFill>
              </a:rPr>
              <a:t>network merge </a:t>
            </a:r>
            <a:r>
              <a:rPr lang="en-US" dirty="0" smtClean="0"/>
              <a:t>requires controllers detect each other and decide which one should take over a given PTT session.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0302" y="5535462"/>
            <a:ext cx="4204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Mechanism for detecting and recovering from situations when multiple controllers are present in the network.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4083"/>
            <a:ext cx="5783943" cy="48332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Architecture</a:t>
            </a:r>
          </a:p>
          <a:p>
            <a:pPr lvl="1"/>
            <a:r>
              <a:rPr lang="en-US" sz="2400" dirty="0" smtClean="0"/>
              <a:t>Wireless Mesh Network (SMesh)</a:t>
            </a:r>
          </a:p>
          <a:p>
            <a:pPr lvl="1"/>
            <a:r>
              <a:rPr lang="en-US" sz="2400" dirty="0" smtClean="0"/>
              <a:t>Client Seamless Access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Push-to-Talk Protocol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Client and Session Management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Floor Control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Protocol Robustness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41CCD"/>
                </a:solidFill>
              </a:rPr>
              <a:t>Experimental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openarch_dum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924" y="4202112"/>
            <a:ext cx="1320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873" y="1232759"/>
            <a:ext cx="4316533" cy="2386275"/>
          </a:xfrm>
          <a:prstGeom prst="rect">
            <a:avLst/>
          </a:prstGeom>
        </p:spPr>
      </p:pic>
      <p:graphicFrame>
        <p:nvGraphicFramePr>
          <p:cNvPr id="89089" name="Group 1"/>
          <p:cNvGraphicFramePr>
            <a:graphicFrameLocks noGrp="1"/>
          </p:cNvGraphicFramePr>
          <p:nvPr/>
        </p:nvGraphicFramePr>
        <p:xfrm>
          <a:off x="457200" y="4129270"/>
          <a:ext cx="5304380" cy="1904156"/>
        </p:xfrm>
        <a:graphic>
          <a:graphicData uri="http://schemas.openxmlformats.org/drawingml/2006/table">
            <a:tbl>
              <a:tblPr/>
              <a:tblGrid>
                <a:gridCol w="3170531"/>
                <a:gridCol w="2133849"/>
              </a:tblGrid>
              <a:tr h="33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Rate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18 Mbps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7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Transmission power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7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Retransmission limit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7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3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VoIP stream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64 Kbps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3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Speak duration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 sec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336911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241" y="4241337"/>
            <a:ext cx="858762" cy="7299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3102"/>
            <a:ext cx="8229600" cy="835228"/>
          </a:xfrm>
        </p:spPr>
        <p:txBody>
          <a:bodyPr/>
          <a:lstStyle/>
          <a:p>
            <a:r>
              <a:rPr lang="en-US" dirty="0" smtClean="0"/>
              <a:t>Testbed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7569" y="5133161"/>
            <a:ext cx="265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Client Emulator </a:t>
            </a:r>
            <a:r>
              <a:rPr lang="en-US" dirty="0" smtClean="0"/>
              <a:t>to support experiments with large number of clients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74888"/>
            <a:ext cx="327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14-Node Wireless Mesh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Operation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6316624" y="2477970"/>
            <a:ext cx="2073331" cy="281415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Switch Latency</a:t>
            </a:r>
          </a:p>
          <a:p>
            <a:pPr algn="ctr"/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~140 ms</a:t>
            </a:r>
          </a:p>
          <a:p>
            <a:pPr algn="ctr"/>
            <a:endParaRPr lang="en-US" sz="2400" dirty="0" smtClean="0"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algn="ctr"/>
            <a:r>
              <a:rPr lang="en-US" sz="2400" dirty="0" err="1" smtClean="0"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Avg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Overhead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3.4 Kbps</a:t>
            </a:r>
          </a:p>
          <a:p>
            <a:pPr algn="ctr"/>
            <a:endParaRPr lang="en-US" sz="2400" dirty="0" smtClean="0"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028" y="5548143"/>
            <a:ext cx="511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Normal operation of the system, running in the 14-nodes testbed, with 4 clients on one PTT group.</a:t>
            </a:r>
            <a:endParaRPr lang="en-US" dirty="0"/>
          </a:p>
        </p:txBody>
      </p:sp>
      <p:pic>
        <p:nvPicPr>
          <p:cNvPr id="17" name="Picture 16" descr="output.adjus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354536"/>
            <a:ext cx="5112657" cy="2854567"/>
          </a:xfrm>
          <a:prstGeom prst="rect">
            <a:avLst/>
          </a:prstGeom>
        </p:spPr>
      </p:pic>
      <p:pic>
        <p:nvPicPr>
          <p:cNvPr id="18" name="Picture 17" descr="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48053" y="4249292"/>
            <a:ext cx="45720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with Number of Clients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81" y="1282094"/>
            <a:ext cx="4554121" cy="3882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469" y="1282095"/>
            <a:ext cx="5041900" cy="3882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465" y="5164668"/>
            <a:ext cx="4180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 smtClean="0">
                <a:solidFill>
                  <a:srgbClr val="041CCD"/>
                </a:solidFill>
              </a:rPr>
              <a:t>latency </a:t>
            </a:r>
            <a:r>
              <a:rPr lang="en-US" sz="1600" dirty="0" smtClean="0"/>
              <a:t>of the packets received by the mesh nodes, while increasing the number of clients on a single PTT group.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164669" y="5164669"/>
            <a:ext cx="377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Average loss rate of the packets received by the mesh nodes, while increasing the number of clients on a single PTT group.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with Number of Groups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275353"/>
            <a:ext cx="4605031" cy="3906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56" y="1362521"/>
            <a:ext cx="4705464" cy="3906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181516"/>
            <a:ext cx="412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 smtClean="0">
                <a:solidFill>
                  <a:srgbClr val="041CCD"/>
                </a:solidFill>
              </a:rPr>
              <a:t>latency </a:t>
            </a:r>
            <a:r>
              <a:rPr lang="en-US" sz="1600" dirty="0" smtClean="0"/>
              <a:t>of the packets received by the mesh nodes, while increasing the number of PTT groups (4 clients per group).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791571" y="5181516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Average </a:t>
            </a:r>
            <a:r>
              <a:rPr lang="en-US" sz="1600" dirty="0" smtClean="0">
                <a:solidFill>
                  <a:srgbClr val="FF0000"/>
                </a:solidFill>
              </a:rPr>
              <a:t>loss rate </a:t>
            </a:r>
            <a:r>
              <a:rPr lang="en-US" sz="1600" dirty="0" smtClean="0"/>
              <a:t>of the packets received by the mesh nodes, while increasing the number of PTT groups (4 clients per group).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78"/>
            <a:ext cx="8229600" cy="813932"/>
          </a:xfrm>
        </p:spPr>
        <p:txBody>
          <a:bodyPr/>
          <a:lstStyle/>
          <a:p>
            <a:r>
              <a:rPr lang="en-US" smtClean="0"/>
              <a:t>What is PTT?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5270" y="1663505"/>
            <a:ext cx="2746978" cy="3661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4072" y="1382490"/>
            <a:ext cx="5551211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Half-duplex communication system between multiple participants that share a single communication channel.</a:t>
            </a:r>
          </a:p>
          <a:p>
            <a:endParaRPr lang="en-US" smtClean="0"/>
          </a:p>
          <a:p>
            <a:r>
              <a:rPr lang="en-US" smtClean="0"/>
              <a:t>Only one user is granted Permission-to-Speak at a time (</a:t>
            </a:r>
            <a:r>
              <a:rPr lang="en-US" smtClean="0">
                <a:solidFill>
                  <a:srgbClr val="0000FF"/>
                </a:solidFill>
              </a:rPr>
              <a:t>floor-control</a:t>
            </a:r>
            <a:r>
              <a:rPr lang="en-US" smtClean="0"/>
              <a:t>).</a:t>
            </a:r>
          </a:p>
          <a:p>
            <a:endParaRPr lang="en-US" smtClean="0"/>
          </a:p>
          <a:p>
            <a:r>
              <a:rPr lang="en-US" smtClean="0"/>
              <a:t>While </a:t>
            </a:r>
            <a:r>
              <a:rPr lang="en-US" smtClean="0">
                <a:solidFill>
                  <a:srgbClr val="0000FF"/>
                </a:solidFill>
              </a:rPr>
              <a:t>one </a:t>
            </a:r>
            <a:r>
              <a:rPr lang="en-US" smtClean="0"/>
              <a:t>person speaks, the others listen.</a:t>
            </a:r>
          </a:p>
          <a:p>
            <a:endParaRPr lang="en-US" smtClean="0"/>
          </a:p>
          <a:p>
            <a:pPr lvl="0"/>
            <a:r>
              <a:rPr lang="en-US" smtClean="0"/>
              <a:t>Mostly used by </a:t>
            </a:r>
            <a:r>
              <a:rPr lang="en-US" smtClean="0">
                <a:solidFill>
                  <a:srgbClr val="0000FF"/>
                </a:solidFill>
              </a:rPr>
              <a:t>public safety </a:t>
            </a:r>
            <a:r>
              <a:rPr lang="en-US" smtClean="0"/>
              <a:t>community as it enables coordinated communication and spectral efficiency.</a:t>
            </a:r>
            <a:endParaRPr lang="en-US" sz="280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47"/>
            <a:ext cx="8229600" cy="835228"/>
          </a:xfrm>
        </p:spPr>
        <p:txBody>
          <a:bodyPr/>
          <a:lstStyle/>
          <a:p>
            <a:r>
              <a:rPr lang="en-US" dirty="0" smtClean="0"/>
              <a:t>Large Scale Scenario</a:t>
            </a:r>
            <a:endParaRPr lang="en-US" dirty="0"/>
          </a:p>
        </p:txBody>
      </p:sp>
      <p:pic>
        <p:nvPicPr>
          <p:cNvPr id="42" name="Picture 41" descr="big-partition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16670"/>
              <a:stretch>
                <a:fillRect/>
              </a:stretch>
            </p:blipFill>
          </mc:Choice>
          <mc:Fallback>
            <p:blipFill>
              <a:blip r:embed="rId3"/>
              <a:srcRect r="16670"/>
              <a:stretch>
                <a:fillRect/>
              </a:stretch>
            </p:blipFill>
          </mc:Fallback>
        </mc:AlternateContent>
        <p:spPr>
          <a:xfrm>
            <a:off x="255495" y="3183194"/>
            <a:ext cx="8513064" cy="2029968"/>
          </a:xfrm>
          <a:prstGeom prst="rect">
            <a:avLst/>
          </a:prstGeom>
        </p:spPr>
      </p:pic>
      <p:pic>
        <p:nvPicPr>
          <p:cNvPr id="43" name="Picture 42" descr="big-partition-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7320"/>
              <a:stretch>
                <a:fillRect/>
              </a:stretch>
            </p:blipFill>
          </mc:Choice>
          <mc:Fallback>
            <p:blipFill>
              <a:blip r:embed="rId5"/>
              <a:srcRect r="17320"/>
              <a:stretch>
                <a:fillRect/>
              </a:stretch>
            </p:blipFill>
          </mc:Fallback>
        </mc:AlternateContent>
        <p:spPr>
          <a:xfrm>
            <a:off x="174320" y="1224471"/>
            <a:ext cx="8512480" cy="2032000"/>
          </a:xfrm>
          <a:prstGeom prst="rect">
            <a:avLst/>
          </a:prstGeom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9428" y="5324165"/>
            <a:ext cx="7849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Large case scenario showing a network partition and merge. 40 clients join the 14-nodes system on 10 PTT groups (4 PTT users per group).  </a:t>
            </a:r>
          </a:p>
          <a:p>
            <a:pPr algn="ctr"/>
            <a:r>
              <a:rPr lang="en-US" dirty="0" smtClean="0"/>
              <a:t>Black = Data Traffic     </a:t>
            </a:r>
            <a:r>
              <a:rPr lang="en-US" dirty="0" smtClean="0">
                <a:solidFill>
                  <a:srgbClr val="041CCD"/>
                </a:solidFill>
              </a:rPr>
              <a:t>Blue = PTT Control Traffic     </a:t>
            </a:r>
            <a:r>
              <a:rPr lang="en-US" dirty="0" smtClean="0">
                <a:solidFill>
                  <a:srgbClr val="FF0000"/>
                </a:solidFill>
              </a:rPr>
              <a:t>Red = Routing Control Traffic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a robust PTT system that is highly available and works in the presence of node crashes and network partitions and merges.</a:t>
            </a:r>
          </a:p>
          <a:p>
            <a:endParaRPr lang="en-US" dirty="0" smtClean="0"/>
          </a:p>
          <a:p>
            <a:r>
              <a:rPr lang="en-US" dirty="0" smtClean="0"/>
              <a:t>System provides high availability while efficiently arbitrating the PTT sessions and efficiently disseminating voice traffic. </a:t>
            </a:r>
          </a:p>
          <a:p>
            <a:endParaRPr lang="en-US" dirty="0" smtClean="0"/>
          </a:p>
          <a:p>
            <a:r>
              <a:rPr lang="en-US" dirty="0" smtClean="0"/>
              <a:t>Seamless architecture for heterogeneous environments.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Experimental results demonstrate that PTT is a viable application for self-organizing mesh networks.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Partition and Merge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Content Placeholder 8" descr="m1-3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9688" r="-9688"/>
              <a:stretch>
                <a:fillRect/>
              </a:stretch>
            </p:blipFill>
          </mc:Choice>
          <mc:Fallback>
            <p:blipFill>
              <a:blip r:embed="rId3"/>
              <a:srcRect l="-9688" r="-9688"/>
              <a:stretch>
                <a:fillRect/>
              </a:stretch>
            </p:blipFill>
          </mc:Fallback>
        </mc:AlternateContent>
        <p:spPr>
          <a:xfrm>
            <a:off x="493485" y="3706238"/>
            <a:ext cx="4048100" cy="2377440"/>
          </a:xfrm>
        </p:spPr>
      </p:pic>
      <p:pic>
        <p:nvPicPr>
          <p:cNvPr id="11" name="Picture 10" descr="m1-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29006" y="3706238"/>
            <a:ext cx="3390553" cy="2377440"/>
          </a:xfrm>
          <a:prstGeom prst="rect">
            <a:avLst/>
          </a:prstGeom>
        </p:spPr>
      </p:pic>
      <p:pic>
        <p:nvPicPr>
          <p:cNvPr id="12" name="Picture 11" descr="p1-3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42415" y="1152693"/>
            <a:ext cx="3390553" cy="2377440"/>
          </a:xfrm>
          <a:prstGeom prst="rect">
            <a:avLst/>
          </a:prstGeom>
        </p:spPr>
      </p:pic>
      <p:pic>
        <p:nvPicPr>
          <p:cNvPr id="13" name="Picture 12" descr="p1-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29006" y="1152693"/>
            <a:ext cx="3390554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as number of clients grows on a single PTT channel</a:t>
            </a:r>
            <a:endParaRPr lang="en-US" dirty="0"/>
          </a:p>
        </p:txBody>
      </p:sp>
      <p:pic>
        <p:nvPicPr>
          <p:cNvPr id="4" name="Content Placeholder 3" descr="overhead-dual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602" b="-2602"/>
              <a:stretch>
                <a:fillRect/>
              </a:stretch>
            </p:blipFill>
          </mc:Choice>
          <mc:Fallback>
            <p:blipFill>
              <a:blip r:embed="rId3"/>
              <a:srcRect t="-2602" b="-2602"/>
              <a:stretch>
                <a:fillRect/>
              </a:stretch>
            </p:blipFill>
          </mc:Fallback>
        </mc:AlternateContent>
        <p:spPr>
          <a:xfrm>
            <a:off x="457200" y="1292938"/>
            <a:ext cx="8229600" cy="483322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937"/>
            <a:ext cx="8229600" cy="51417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responders </a:t>
            </a:r>
            <a:r>
              <a:rPr lang="en-US" dirty="0" smtClean="0">
                <a:solidFill>
                  <a:srgbClr val="FF0000"/>
                </a:solidFill>
              </a:rPr>
              <a:t>cannot </a:t>
            </a:r>
            <a:r>
              <a:rPr lang="en-US" dirty="0" smtClean="0"/>
              <a:t>always rely on pre-existing infrastructure. </a:t>
            </a:r>
          </a:p>
          <a:p>
            <a:pPr lvl="1"/>
            <a:r>
              <a:rPr lang="en-US" dirty="0" smtClean="0"/>
              <a:t>White House report on hurricane Katrina states that 1,477 cell towers were incapacitated, leaving </a:t>
            </a:r>
            <a:r>
              <a:rPr lang="en-US" dirty="0" smtClean="0">
                <a:solidFill>
                  <a:srgbClr val="FF0000"/>
                </a:solidFill>
              </a:rPr>
              <a:t>millions unable to communicate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41CCD"/>
                </a:solidFill>
              </a:rPr>
              <a:t>Wireless Mesh Networks </a:t>
            </a:r>
            <a:r>
              <a:rPr lang="en-US" dirty="0" smtClean="0"/>
              <a:t>can be rapidly deployed for an instantaneous communication </a:t>
            </a:r>
            <a:r>
              <a:rPr lang="en-US" dirty="0" smtClean="0"/>
              <a:t>infrastructure.</a:t>
            </a:r>
          </a:p>
          <a:p>
            <a:endParaRPr lang="en-US" dirty="0" smtClean="0"/>
          </a:p>
          <a:p>
            <a:r>
              <a:rPr lang="en-US" dirty="0" smtClean="0"/>
              <a:t>We need a PTT service that works even when:</a:t>
            </a:r>
          </a:p>
          <a:p>
            <a:pPr lvl="1"/>
            <a:r>
              <a:rPr lang="en-US" dirty="0" smtClean="0"/>
              <a:t>part of the infrastructure becomes unavailable (</a:t>
            </a:r>
            <a:r>
              <a:rPr lang="en-US" dirty="0" smtClean="0">
                <a:solidFill>
                  <a:srgbClr val="FF0000"/>
                </a:solidFill>
              </a:rPr>
              <a:t>no centralized point of failure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part of the infrastructure stops working (</a:t>
            </a:r>
            <a:r>
              <a:rPr lang="en-US" dirty="0" smtClean="0">
                <a:solidFill>
                  <a:srgbClr val="FF0000"/>
                </a:solidFill>
              </a:rPr>
              <a:t>node crashes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system becomes partially disconnected (</a:t>
            </a:r>
            <a:r>
              <a:rPr lang="en-US" dirty="0" smtClean="0">
                <a:solidFill>
                  <a:srgbClr val="FF0000"/>
                </a:solidFill>
              </a:rPr>
              <a:t>network partitions and merges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80" y="1803770"/>
            <a:ext cx="7978544" cy="3319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938"/>
            <a:ext cx="8229600" cy="50634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 Mobile Radio (Project 25 and TETRA)</a:t>
            </a:r>
          </a:p>
          <a:p>
            <a:pPr lvl="1"/>
            <a:r>
              <a:rPr lang="en-US" sz="1800" dirty="0" smtClean="0"/>
              <a:t>D</a:t>
            </a:r>
            <a:r>
              <a:rPr lang="en-US" sz="1800" dirty="0"/>
              <a:t>. Sharp, N. </a:t>
            </a:r>
            <a:r>
              <a:rPr lang="en-US" sz="1800" dirty="0" err="1"/>
              <a:t>Cackov</a:t>
            </a:r>
            <a:r>
              <a:rPr lang="en-US" sz="1800" dirty="0"/>
              <a:t>, N. </a:t>
            </a:r>
            <a:r>
              <a:rPr lang="en-US" sz="1800" dirty="0" err="1"/>
              <a:t>Laskovic</a:t>
            </a:r>
            <a:r>
              <a:rPr lang="en-US" sz="1800" dirty="0"/>
              <a:t>, Q. </a:t>
            </a:r>
            <a:r>
              <a:rPr lang="en-US" sz="1800" dirty="0" err="1"/>
              <a:t>Shao</a:t>
            </a:r>
            <a:r>
              <a:rPr lang="en-US" sz="1800" dirty="0"/>
              <a:t>, and L. </a:t>
            </a:r>
            <a:r>
              <a:rPr lang="en-US" sz="1800" dirty="0" err="1"/>
              <a:t>Trajkovic</a:t>
            </a:r>
            <a:r>
              <a:rPr lang="en-US" sz="1800" dirty="0"/>
              <a:t>, “Analysis of public safety traffic on trunked land mobile radio systems,” </a:t>
            </a:r>
            <a:r>
              <a:rPr lang="en-US" sz="1800" i="1" dirty="0"/>
              <a:t>Selected Areas in Communications, IEEE Journal on, vol. 22, no. 7, pp. 1197– 1205, Sept. 2004</a:t>
            </a:r>
            <a:r>
              <a:rPr lang="en-US" sz="1800" i="1" dirty="0" smtClean="0"/>
              <a:t>.</a:t>
            </a:r>
          </a:p>
          <a:p>
            <a:pPr lvl="1"/>
            <a:endParaRPr lang="en-US" sz="1800" i="1" dirty="0" smtClean="0"/>
          </a:p>
          <a:p>
            <a:r>
              <a:rPr lang="en-US" dirty="0" smtClean="0"/>
              <a:t>Cell Phone Service (</a:t>
            </a:r>
            <a:r>
              <a:rPr lang="en-US" dirty="0" err="1" smtClean="0"/>
              <a:t>PoC</a:t>
            </a:r>
            <a:r>
              <a:rPr lang="en-US" dirty="0" smtClean="0"/>
              <a:t> – PTT over Cellular)</a:t>
            </a:r>
          </a:p>
          <a:p>
            <a:pPr lvl="1"/>
            <a:r>
              <a:rPr lang="en-US" sz="1800" dirty="0" smtClean="0"/>
              <a:t>A. </a:t>
            </a:r>
            <a:r>
              <a:rPr lang="en-US" sz="1800" dirty="0" err="1" smtClean="0"/>
              <a:t>Balazs</a:t>
            </a:r>
            <a:r>
              <a:rPr lang="en-US" sz="1800" dirty="0" smtClean="0"/>
              <a:t>, “Push-to-talk performance over </a:t>
            </a:r>
            <a:r>
              <a:rPr lang="en-US" sz="1800" dirty="0" err="1" smtClean="0"/>
              <a:t>gprs</a:t>
            </a:r>
            <a:r>
              <a:rPr lang="en-US" sz="1800" dirty="0" smtClean="0"/>
              <a:t>,” in </a:t>
            </a:r>
            <a:r>
              <a:rPr lang="en-US" sz="1800" i="1" dirty="0" err="1" smtClean="0"/>
              <a:t>MSWiM</a:t>
            </a:r>
            <a:r>
              <a:rPr lang="en-US" sz="1800" i="1" dirty="0" smtClean="0"/>
              <a:t> ’04: Proceedings of the 7th ACM international symposium on Modeling, analysis and simulation of wireless and mobile systems. New York, NY, USA: ACM, 2004, pp. 182–187.</a:t>
            </a:r>
          </a:p>
          <a:p>
            <a:pPr lvl="1"/>
            <a:endParaRPr lang="en-US" sz="1800" i="1" dirty="0" smtClean="0"/>
          </a:p>
          <a:p>
            <a:r>
              <a:rPr lang="en-US" dirty="0" smtClean="0"/>
              <a:t>Decentralized VoIP Conferencing and PTT</a:t>
            </a:r>
          </a:p>
          <a:p>
            <a:pPr lvl="1"/>
            <a:r>
              <a:rPr lang="en-US" sz="1800" i="1" dirty="0" smtClean="0"/>
              <a:t> </a:t>
            </a:r>
            <a:r>
              <a:rPr lang="en-US" sz="1800" dirty="0" smtClean="0"/>
              <a:t>J. Lennox and H. </a:t>
            </a:r>
            <a:r>
              <a:rPr lang="en-US" sz="1800" dirty="0" err="1" smtClean="0"/>
              <a:t>Schulzrinne</a:t>
            </a:r>
            <a:r>
              <a:rPr lang="en-US" sz="1800" dirty="0" smtClean="0"/>
              <a:t>, “A protocol for reliable decentralized conferencing,” in </a:t>
            </a:r>
            <a:r>
              <a:rPr lang="en-US" sz="1800" i="1" dirty="0" smtClean="0"/>
              <a:t>NOSSDAV ’03: Proceedings of the 13th international workshop on Network and operating systems support for digital audio and video. New York, NY, USA: ACM, 2003, pp. 72–81.</a:t>
            </a:r>
          </a:p>
          <a:p>
            <a:pPr lvl="1"/>
            <a:r>
              <a:rPr lang="en-US" sz="1800" i="1" dirty="0" smtClean="0"/>
              <a:t>F. Maurer, “Push-2-talk decentralized,” 2004.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4083"/>
            <a:ext cx="5783943" cy="483322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41CCD"/>
                </a:solidFill>
              </a:rPr>
              <a:t>Architecture</a:t>
            </a:r>
          </a:p>
          <a:p>
            <a:pPr lvl="1"/>
            <a:r>
              <a:rPr lang="en-US" sz="2400" dirty="0" smtClean="0">
                <a:solidFill>
                  <a:srgbClr val="041CCD"/>
                </a:solidFill>
              </a:rPr>
              <a:t>Wireless Mesh Network (SMesh)</a:t>
            </a:r>
          </a:p>
          <a:p>
            <a:pPr lvl="1"/>
            <a:r>
              <a:rPr lang="en-US" sz="2400" dirty="0" smtClean="0">
                <a:solidFill>
                  <a:srgbClr val="041CCD"/>
                </a:solidFill>
              </a:rPr>
              <a:t>Client Seamless Access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Push-to-Talk Protocol</a:t>
            </a:r>
          </a:p>
          <a:p>
            <a:pPr lvl="1"/>
            <a:r>
              <a:rPr lang="en-US" sz="2400" dirty="0" smtClean="0"/>
              <a:t>Client and Session Management</a:t>
            </a:r>
          </a:p>
          <a:p>
            <a:pPr lvl="1"/>
            <a:r>
              <a:rPr lang="en-US" sz="2400" dirty="0" smtClean="0"/>
              <a:t>Floor Control</a:t>
            </a:r>
          </a:p>
          <a:p>
            <a:pPr lvl="1"/>
            <a:r>
              <a:rPr lang="en-US" sz="2400" dirty="0" smtClean="0"/>
              <a:t>Protocol Robustness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Experimental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openarch_dum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781" y="1018330"/>
            <a:ext cx="1320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 Architecture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501" y="1103357"/>
            <a:ext cx="6798467" cy="5422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970087" y="2610300"/>
          <a:ext cx="912812" cy="644525"/>
        </p:xfrm>
        <a:graphic>
          <a:graphicData uri="http://schemas.openxmlformats.org/presentationml/2006/ole">
            <p:oleObj spid="_x0000_s30722" name="CorelDRAW" r:id="rId5" imgW="4588476" imgH="3237470" progId="">
              <p:embed/>
            </p:oleObj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446087" y="2449963"/>
          <a:ext cx="812800" cy="812800"/>
        </p:xfrm>
        <a:graphic>
          <a:graphicData uri="http://schemas.openxmlformats.org/presentationml/2006/ole">
            <p:oleObj spid="_x0000_s30723" name="CorelDRAW" r:id="rId6" imgW="3847070" imgH="3847070" progId="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4589462" y="3458025"/>
          <a:ext cx="912812" cy="644525"/>
        </p:xfrm>
        <a:graphic>
          <a:graphicData uri="http://schemas.openxmlformats.org/presentationml/2006/ole">
            <p:oleObj spid="_x0000_s30724" name="CorelDRAW" r:id="rId7" imgW="4588476" imgH="3237470" progId="">
              <p:embed/>
            </p:oleObj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5732462" y="3991425"/>
          <a:ext cx="912812" cy="644525"/>
        </p:xfrm>
        <a:graphic>
          <a:graphicData uri="http://schemas.openxmlformats.org/presentationml/2006/ole">
            <p:oleObj spid="_x0000_s30725" name="CorelDRAW" r:id="rId8" imgW="4588476" imgH="3237470" progId="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5665787" y="2486475"/>
          <a:ext cx="912812" cy="644525"/>
        </p:xfrm>
        <a:graphic>
          <a:graphicData uri="http://schemas.openxmlformats.org/presentationml/2006/ole">
            <p:oleObj spid="_x0000_s30726" name="CorelDRAW" r:id="rId9" imgW="4588476" imgH="3237470" progId="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2027237" y="4248600"/>
          <a:ext cx="912812" cy="644525"/>
        </p:xfrm>
        <a:graphic>
          <a:graphicData uri="http://schemas.openxmlformats.org/presentationml/2006/ole">
            <p:oleObj spid="_x0000_s30727" name="CorelDRAW" r:id="rId10" imgW="4588476" imgH="3237470" progId="">
              <p:embed/>
            </p:oleObj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2960687" y="3391350"/>
          <a:ext cx="912812" cy="644525"/>
        </p:xfrm>
        <a:graphic>
          <a:graphicData uri="http://schemas.openxmlformats.org/presentationml/2006/ole">
            <p:oleObj spid="_x0000_s30728" name="CorelDRAW" r:id="rId11" imgW="4588476" imgH="3237470" progId="">
              <p:embed/>
            </p:oleObj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3998912" y="2400750"/>
          <a:ext cx="912812" cy="644525"/>
        </p:xfrm>
        <a:graphic>
          <a:graphicData uri="http://schemas.openxmlformats.org/presentationml/2006/ole">
            <p:oleObj spid="_x0000_s30729" name="CorelDRAW" r:id="rId12" imgW="4588476" imgH="3237470" progId="">
              <p:embed/>
            </p:oleObj>
          </a:graphicData>
        </a:graphic>
      </p:graphicFrame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4256087" y="4534350"/>
          <a:ext cx="912812" cy="644525"/>
        </p:xfrm>
        <a:graphic>
          <a:graphicData uri="http://schemas.openxmlformats.org/presentationml/2006/ole">
            <p:oleObj spid="_x0000_s30730" name="CorelDRAW" r:id="rId13" imgW="4588476" imgH="323747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61199" y="1954663"/>
            <a:ext cx="1695450" cy="1123950"/>
            <a:chOff x="3764" y="2987"/>
            <a:chExt cx="1068" cy="708"/>
          </a:xfrm>
        </p:grpSpPr>
        <p:sp>
          <p:nvSpPr>
            <p:cNvPr id="95245" name="Freeform 13"/>
            <p:cNvSpPr>
              <a:spLocks/>
            </p:cNvSpPr>
            <p:nvPr/>
          </p:nvSpPr>
          <p:spPr bwMode="auto">
            <a:xfrm>
              <a:off x="3764" y="2987"/>
              <a:ext cx="1068" cy="708"/>
            </a:xfrm>
            <a:custGeom>
              <a:avLst/>
              <a:gdLst/>
              <a:ahLst/>
              <a:cxnLst>
                <a:cxn ang="0">
                  <a:pos x="402" y="981"/>
                </a:cxn>
                <a:cxn ang="0">
                  <a:pos x="0" y="1385"/>
                </a:cxn>
                <a:cxn ang="0">
                  <a:pos x="222" y="1735"/>
                </a:cxn>
                <a:cxn ang="0">
                  <a:pos x="219" y="1731"/>
                </a:cxn>
                <a:cxn ang="0">
                  <a:pos x="98" y="2007"/>
                </a:cxn>
                <a:cxn ang="0">
                  <a:pos x="547" y="2411"/>
                </a:cxn>
                <a:cxn ang="0">
                  <a:pos x="600" y="2408"/>
                </a:cxn>
                <a:cxn ang="0">
                  <a:pos x="597" y="2411"/>
                </a:cxn>
                <a:cxn ang="0">
                  <a:pos x="1287" y="2773"/>
                </a:cxn>
                <a:cxn ang="0">
                  <a:pos x="1697" y="2670"/>
                </a:cxn>
                <a:cxn ang="0">
                  <a:pos x="1696" y="2670"/>
                </a:cxn>
                <a:cxn ang="0">
                  <a:pos x="2274" y="2950"/>
                </a:cxn>
                <a:cxn ang="0">
                  <a:pos x="2940" y="2503"/>
                </a:cxn>
                <a:cxn ang="0">
                  <a:pos x="2940" y="2507"/>
                </a:cxn>
                <a:cxn ang="0">
                  <a:pos x="3256" y="2588"/>
                </a:cxn>
                <a:cxn ang="0">
                  <a:pos x="3852" y="2055"/>
                </a:cxn>
                <a:cxn ang="0">
                  <a:pos x="3851" y="2054"/>
                </a:cxn>
                <a:cxn ang="0">
                  <a:pos x="4450" y="1431"/>
                </a:cxn>
                <a:cxn ang="0">
                  <a:pos x="4305" y="1047"/>
                </a:cxn>
                <a:cxn ang="0">
                  <a:pos x="4304" y="1047"/>
                </a:cxn>
                <a:cxn ang="0">
                  <a:pos x="4348" y="851"/>
                </a:cxn>
                <a:cxn ang="0">
                  <a:pos x="3943" y="372"/>
                </a:cxn>
                <a:cxn ang="0">
                  <a:pos x="3945" y="371"/>
                </a:cxn>
                <a:cxn ang="0">
                  <a:pos x="3453" y="0"/>
                </a:cxn>
                <a:cxn ang="0">
                  <a:pos x="3071" y="160"/>
                </a:cxn>
                <a:cxn ang="0">
                  <a:pos x="3072" y="160"/>
                </a:cxn>
                <a:cxn ang="0">
                  <a:pos x="2715" y="0"/>
                </a:cxn>
                <a:cxn ang="0">
                  <a:pos x="2312" y="225"/>
                </a:cxn>
                <a:cxn ang="0">
                  <a:pos x="2314" y="232"/>
                </a:cxn>
                <a:cxn ang="0">
                  <a:pos x="1928" y="89"/>
                </a:cxn>
                <a:cxn ang="0">
                  <a:pos x="1443" y="353"/>
                </a:cxn>
                <a:cxn ang="0">
                  <a:pos x="1442" y="356"/>
                </a:cxn>
                <a:cxn ang="0">
                  <a:pos x="1090" y="270"/>
                </a:cxn>
                <a:cxn ang="0">
                  <a:pos x="394" y="897"/>
                </a:cxn>
                <a:cxn ang="0">
                  <a:pos x="401" y="982"/>
                </a:cxn>
                <a:cxn ang="0">
                  <a:pos x="402" y="981"/>
                </a:cxn>
              </a:cxnLst>
              <a:rect l="0" t="0" r="r" b="b"/>
              <a:pathLst>
                <a:path w="4450" h="2950">
                  <a:moveTo>
                    <a:pt x="402" y="981"/>
                  </a:moveTo>
                  <a:cubicBezTo>
                    <a:pt x="174" y="1002"/>
                    <a:pt x="0" y="1177"/>
                    <a:pt x="0" y="1385"/>
                  </a:cubicBezTo>
                  <a:cubicBezTo>
                    <a:pt x="0" y="1529"/>
                    <a:pt x="85" y="1662"/>
                    <a:pt x="222" y="1735"/>
                  </a:cubicBezTo>
                  <a:lnTo>
                    <a:pt x="219" y="1731"/>
                  </a:lnTo>
                  <a:cubicBezTo>
                    <a:pt x="142" y="1806"/>
                    <a:pt x="98" y="1904"/>
                    <a:pt x="98" y="2007"/>
                  </a:cubicBezTo>
                  <a:cubicBezTo>
                    <a:pt x="98" y="2230"/>
                    <a:pt x="299" y="2411"/>
                    <a:pt x="547" y="2411"/>
                  </a:cubicBezTo>
                  <a:cubicBezTo>
                    <a:pt x="565" y="2411"/>
                    <a:pt x="582" y="2410"/>
                    <a:pt x="600" y="2408"/>
                  </a:cubicBezTo>
                  <a:lnTo>
                    <a:pt x="597" y="2411"/>
                  </a:lnTo>
                  <a:cubicBezTo>
                    <a:pt x="739" y="2635"/>
                    <a:pt x="1002" y="2773"/>
                    <a:pt x="1287" y="2773"/>
                  </a:cubicBezTo>
                  <a:cubicBezTo>
                    <a:pt x="1432" y="2773"/>
                    <a:pt x="1573" y="2737"/>
                    <a:pt x="1697" y="2670"/>
                  </a:cubicBezTo>
                  <a:lnTo>
                    <a:pt x="1696" y="2670"/>
                  </a:lnTo>
                  <a:cubicBezTo>
                    <a:pt x="1825" y="2845"/>
                    <a:pt x="2042" y="2950"/>
                    <a:pt x="2274" y="2950"/>
                  </a:cubicBezTo>
                  <a:cubicBezTo>
                    <a:pt x="2580" y="2950"/>
                    <a:pt x="2851" y="2768"/>
                    <a:pt x="2940" y="2503"/>
                  </a:cubicBezTo>
                  <a:lnTo>
                    <a:pt x="2940" y="2507"/>
                  </a:lnTo>
                  <a:cubicBezTo>
                    <a:pt x="3035" y="2560"/>
                    <a:pt x="3144" y="2588"/>
                    <a:pt x="3256" y="2588"/>
                  </a:cubicBezTo>
                  <a:cubicBezTo>
                    <a:pt x="3583" y="2588"/>
                    <a:pt x="3849" y="2350"/>
                    <a:pt x="3852" y="2055"/>
                  </a:cubicBezTo>
                  <a:lnTo>
                    <a:pt x="3851" y="2054"/>
                  </a:lnTo>
                  <a:cubicBezTo>
                    <a:pt x="4194" y="2009"/>
                    <a:pt x="4450" y="1744"/>
                    <a:pt x="4450" y="1431"/>
                  </a:cubicBezTo>
                  <a:cubicBezTo>
                    <a:pt x="4450" y="1292"/>
                    <a:pt x="4399" y="1157"/>
                    <a:pt x="4305" y="1047"/>
                  </a:cubicBezTo>
                  <a:lnTo>
                    <a:pt x="4304" y="1047"/>
                  </a:lnTo>
                  <a:cubicBezTo>
                    <a:pt x="4333" y="985"/>
                    <a:pt x="4348" y="918"/>
                    <a:pt x="4348" y="851"/>
                  </a:cubicBezTo>
                  <a:cubicBezTo>
                    <a:pt x="4348" y="627"/>
                    <a:pt x="4182" y="431"/>
                    <a:pt x="3943" y="372"/>
                  </a:cubicBezTo>
                  <a:lnTo>
                    <a:pt x="3945" y="371"/>
                  </a:lnTo>
                  <a:cubicBezTo>
                    <a:pt x="3902" y="156"/>
                    <a:pt x="3695" y="0"/>
                    <a:pt x="3453" y="0"/>
                  </a:cubicBezTo>
                  <a:cubicBezTo>
                    <a:pt x="3306" y="0"/>
                    <a:pt x="3166" y="59"/>
                    <a:pt x="3071" y="160"/>
                  </a:cubicBezTo>
                  <a:lnTo>
                    <a:pt x="3072" y="160"/>
                  </a:lnTo>
                  <a:cubicBezTo>
                    <a:pt x="2987" y="59"/>
                    <a:pt x="2855" y="0"/>
                    <a:pt x="2715" y="0"/>
                  </a:cubicBezTo>
                  <a:cubicBezTo>
                    <a:pt x="2544" y="0"/>
                    <a:pt x="2388" y="87"/>
                    <a:pt x="2312" y="225"/>
                  </a:cubicBezTo>
                  <a:lnTo>
                    <a:pt x="2314" y="232"/>
                  </a:lnTo>
                  <a:cubicBezTo>
                    <a:pt x="2211" y="140"/>
                    <a:pt x="2073" y="89"/>
                    <a:pt x="1928" y="89"/>
                  </a:cubicBezTo>
                  <a:cubicBezTo>
                    <a:pt x="1725" y="89"/>
                    <a:pt x="1539" y="190"/>
                    <a:pt x="1443" y="353"/>
                  </a:cubicBezTo>
                  <a:lnTo>
                    <a:pt x="1442" y="356"/>
                  </a:lnTo>
                  <a:cubicBezTo>
                    <a:pt x="1335" y="299"/>
                    <a:pt x="1214" y="270"/>
                    <a:pt x="1090" y="270"/>
                  </a:cubicBezTo>
                  <a:cubicBezTo>
                    <a:pt x="706" y="270"/>
                    <a:pt x="394" y="551"/>
                    <a:pt x="394" y="897"/>
                  </a:cubicBezTo>
                  <a:cubicBezTo>
                    <a:pt x="394" y="926"/>
                    <a:pt x="396" y="954"/>
                    <a:pt x="401" y="982"/>
                  </a:cubicBezTo>
                  <a:lnTo>
                    <a:pt x="402" y="981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auto">
            <a:xfrm>
              <a:off x="3817" y="3403"/>
              <a:ext cx="6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14"/>
                </a:cxn>
                <a:cxn ang="0">
                  <a:pos x="63" y="14"/>
                </a:cxn>
              </a:cxnLst>
              <a:rect l="0" t="0" r="r" b="b"/>
              <a:pathLst>
                <a:path w="63" h="14">
                  <a:moveTo>
                    <a:pt x="0" y="0"/>
                  </a:moveTo>
                  <a:cubicBezTo>
                    <a:pt x="16" y="9"/>
                    <a:pt x="35" y="14"/>
                    <a:pt x="54" y="14"/>
                  </a:cubicBezTo>
                  <a:cubicBezTo>
                    <a:pt x="57" y="14"/>
                    <a:pt x="60" y="14"/>
                    <a:pt x="63" y="14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3908" y="3559"/>
              <a:ext cx="27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7" y="0"/>
                </a:cxn>
              </a:cxnLst>
              <a:rect l="0" t="0" r="r" b="b"/>
              <a:pathLst>
                <a:path w="27" h="6">
                  <a:moveTo>
                    <a:pt x="0" y="6"/>
                  </a:moveTo>
                  <a:cubicBezTo>
                    <a:pt x="9" y="5"/>
                    <a:pt x="18" y="3"/>
                    <a:pt x="27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auto">
            <a:xfrm>
              <a:off x="4154" y="3599"/>
              <a:ext cx="1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9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5" y="10"/>
                    <a:pt x="10" y="20"/>
                    <a:pt x="17" y="29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auto">
            <a:xfrm>
              <a:off x="4469" y="3556"/>
              <a:ext cx="7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0"/>
                </a:cxn>
              </a:cxnLst>
              <a:rect l="0" t="0" r="r" b="b"/>
              <a:pathLst>
                <a:path w="7" h="32">
                  <a:moveTo>
                    <a:pt x="0" y="32"/>
                  </a:moveTo>
                  <a:cubicBezTo>
                    <a:pt x="4" y="22"/>
                    <a:pt x="6" y="11"/>
                    <a:pt x="7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4608" y="3363"/>
              <a:ext cx="80" cy="117"/>
            </a:xfrm>
            <a:custGeom>
              <a:avLst/>
              <a:gdLst/>
              <a:ahLst/>
              <a:cxnLst>
                <a:cxn ang="0">
                  <a:pos x="80" y="117"/>
                </a:cxn>
                <a:cxn ang="0">
                  <a:pos x="80" y="116"/>
                </a:cxn>
                <a:cxn ang="0">
                  <a:pos x="0" y="0"/>
                </a:cxn>
              </a:cxnLst>
              <a:rect l="0" t="0" r="r" b="b"/>
              <a:pathLst>
                <a:path w="80" h="117">
                  <a:moveTo>
                    <a:pt x="80" y="117"/>
                  </a:moveTo>
                  <a:cubicBezTo>
                    <a:pt x="80" y="117"/>
                    <a:pt x="80" y="116"/>
                    <a:pt x="80" y="116"/>
                  </a:cubicBezTo>
                  <a:cubicBezTo>
                    <a:pt x="80" y="67"/>
                    <a:pt x="49" y="22"/>
                    <a:pt x="0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auto">
            <a:xfrm>
              <a:off x="4761" y="3238"/>
              <a:ext cx="36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6" y="0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cubicBezTo>
                    <a:pt x="16" y="32"/>
                    <a:pt x="28" y="17"/>
                    <a:pt x="36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auto">
            <a:xfrm>
              <a:off x="4711" y="3076"/>
              <a:ext cx="2" cy="21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2" y="19"/>
                </a:cxn>
                <a:cxn ang="0">
                  <a:pos x="0" y="0"/>
                </a:cxn>
              </a:cxnLst>
              <a:rect l="0" t="0" r="r" b="b"/>
              <a:pathLst>
                <a:path w="2" h="21">
                  <a:moveTo>
                    <a:pt x="2" y="21"/>
                  </a:moveTo>
                  <a:cubicBezTo>
                    <a:pt x="2" y="20"/>
                    <a:pt x="2" y="20"/>
                    <a:pt x="2" y="19"/>
                  </a:cubicBezTo>
                  <a:cubicBezTo>
                    <a:pt x="2" y="13"/>
                    <a:pt x="1" y="6"/>
                    <a:pt x="0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4483" y="3026"/>
              <a:ext cx="18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6"/>
                </a:cxn>
              </a:cxnLst>
              <a:rect l="0" t="0" r="r" b="b"/>
              <a:pathLst>
                <a:path w="18" h="26">
                  <a:moveTo>
                    <a:pt x="18" y="0"/>
                  </a:moveTo>
                  <a:cubicBezTo>
                    <a:pt x="10" y="8"/>
                    <a:pt x="4" y="16"/>
                    <a:pt x="0" y="26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4310" y="3041"/>
              <a:ext cx="9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3"/>
                </a:cxn>
              </a:cxnLst>
              <a:rect l="0" t="0" r="r" b="b"/>
              <a:pathLst>
                <a:path w="9" h="23">
                  <a:moveTo>
                    <a:pt x="9" y="0"/>
                  </a:moveTo>
                  <a:cubicBezTo>
                    <a:pt x="5" y="7"/>
                    <a:pt x="2" y="15"/>
                    <a:pt x="0" y="23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4110" y="3073"/>
              <a:ext cx="32" cy="22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0" y="0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cubicBezTo>
                    <a:pt x="22" y="13"/>
                    <a:pt x="11" y="6"/>
                    <a:pt x="0" y="0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3860" y="3223"/>
              <a:ext cx="6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1" y="8"/>
                    <a:pt x="3" y="15"/>
                    <a:pt x="6" y="23"/>
                  </a:cubicBezTo>
                </a:path>
              </a:pathLst>
            </a:custGeom>
            <a:solidFill>
              <a:schemeClr val="bg1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470774" y="23086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charset="0"/>
              </a:rPr>
              <a:t>Internet</a:t>
            </a: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H="1" flipV="1">
            <a:off x="3762374" y="3870775"/>
            <a:ext cx="847725" cy="47625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2181224" y="3156400"/>
            <a:ext cx="161925" cy="1381125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>
            <a:off x="2838449" y="4737550"/>
            <a:ext cx="1447800" cy="1905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 flipV="1">
            <a:off x="5076824" y="4518475"/>
            <a:ext cx="885825" cy="3810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 flipH="1">
            <a:off x="2552699" y="3908875"/>
            <a:ext cx="523875" cy="6477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 flipV="1">
            <a:off x="3419474" y="2956375"/>
            <a:ext cx="704850" cy="714375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3629024" y="3908875"/>
            <a:ext cx="895350" cy="9144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8" name="Oval 36"/>
          <p:cNvSpPr>
            <a:spLocks noChangeArrowheads="1"/>
          </p:cNvSpPr>
          <p:nvPr/>
        </p:nvSpPr>
        <p:spPr bwMode="auto">
          <a:xfrm>
            <a:off x="4105274" y="4451800"/>
            <a:ext cx="127635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9" name="Oval 37"/>
          <p:cNvSpPr>
            <a:spLocks noChangeArrowheads="1"/>
          </p:cNvSpPr>
          <p:nvPr/>
        </p:nvSpPr>
        <p:spPr bwMode="auto">
          <a:xfrm>
            <a:off x="1838324" y="4137475"/>
            <a:ext cx="127635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70" name="Oval 38"/>
          <p:cNvSpPr>
            <a:spLocks noChangeArrowheads="1"/>
          </p:cNvSpPr>
          <p:nvPr/>
        </p:nvSpPr>
        <p:spPr bwMode="auto">
          <a:xfrm>
            <a:off x="5553074" y="3908875"/>
            <a:ext cx="127635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71" name="Oval 39"/>
          <p:cNvSpPr>
            <a:spLocks noChangeArrowheads="1"/>
          </p:cNvSpPr>
          <p:nvPr/>
        </p:nvSpPr>
        <p:spPr bwMode="auto">
          <a:xfrm>
            <a:off x="1790699" y="2508700"/>
            <a:ext cx="127635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89" name="Text Box 57"/>
          <p:cNvSpPr txBox="1">
            <a:spLocks noChangeArrowheads="1"/>
          </p:cNvSpPr>
          <p:nvPr/>
        </p:nvSpPr>
        <p:spPr bwMode="auto">
          <a:xfrm>
            <a:off x="1955799" y="260712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auto">
          <a:xfrm>
            <a:off x="1946274" y="425495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2</a:t>
            </a:r>
          </a:p>
        </p:txBody>
      </p:sp>
      <p:sp>
        <p:nvSpPr>
          <p:cNvPr id="95291" name="Text Box 59"/>
          <p:cNvSpPr txBox="1">
            <a:spLocks noChangeArrowheads="1"/>
          </p:cNvSpPr>
          <p:nvPr/>
        </p:nvSpPr>
        <p:spPr bwMode="auto">
          <a:xfrm>
            <a:off x="4137024" y="45788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3</a:t>
            </a:r>
          </a:p>
        </p:txBody>
      </p:sp>
      <p:sp>
        <p:nvSpPr>
          <p:cNvPr id="95292" name="Text Box 60"/>
          <p:cNvSpPr txBox="1">
            <a:spLocks noChangeArrowheads="1"/>
          </p:cNvSpPr>
          <p:nvPr/>
        </p:nvSpPr>
        <p:spPr bwMode="auto">
          <a:xfrm>
            <a:off x="5756274" y="39692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4</a:t>
            </a:r>
          </a:p>
        </p:txBody>
      </p:sp>
      <p:sp>
        <p:nvSpPr>
          <p:cNvPr id="95293" name="Text Box 61"/>
          <p:cNvSpPr txBox="1">
            <a:spLocks noChangeArrowheads="1"/>
          </p:cNvSpPr>
          <p:nvPr/>
        </p:nvSpPr>
        <p:spPr bwMode="auto">
          <a:xfrm>
            <a:off x="2955924" y="337865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5</a:t>
            </a:r>
          </a:p>
        </p:txBody>
      </p:sp>
      <p:sp>
        <p:nvSpPr>
          <p:cNvPr id="95294" name="Text Box 62"/>
          <p:cNvSpPr txBox="1">
            <a:spLocks noChangeArrowheads="1"/>
          </p:cNvSpPr>
          <p:nvPr/>
        </p:nvSpPr>
        <p:spPr bwMode="auto">
          <a:xfrm>
            <a:off x="4556124" y="34358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6</a:t>
            </a:r>
          </a:p>
        </p:txBody>
      </p:sp>
      <p:sp>
        <p:nvSpPr>
          <p:cNvPr id="95295" name="Text Box 63"/>
          <p:cNvSpPr txBox="1">
            <a:spLocks noChangeArrowheads="1"/>
          </p:cNvSpPr>
          <p:nvPr/>
        </p:nvSpPr>
        <p:spPr bwMode="auto">
          <a:xfrm>
            <a:off x="4013199" y="23690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7</a:t>
            </a:r>
          </a:p>
        </p:txBody>
      </p:sp>
      <p:sp>
        <p:nvSpPr>
          <p:cNvPr id="95296" name="Text Box 64"/>
          <p:cNvSpPr txBox="1">
            <a:spLocks noChangeArrowheads="1"/>
          </p:cNvSpPr>
          <p:nvPr/>
        </p:nvSpPr>
        <p:spPr bwMode="auto">
          <a:xfrm>
            <a:off x="5651499" y="24833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ahoma" charset="0"/>
              </a:rPr>
              <a:t>8</a:t>
            </a:r>
          </a:p>
        </p:txBody>
      </p:sp>
      <p:sp>
        <p:nvSpPr>
          <p:cNvPr id="95297" name="Oval 65"/>
          <p:cNvSpPr>
            <a:spLocks noChangeArrowheads="1"/>
          </p:cNvSpPr>
          <p:nvPr/>
        </p:nvSpPr>
        <p:spPr bwMode="auto">
          <a:xfrm rot="-1015328">
            <a:off x="3936999" y="3983488"/>
            <a:ext cx="3049588" cy="133508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2" name="Line 70"/>
          <p:cNvSpPr>
            <a:spLocks noChangeShapeType="1"/>
          </p:cNvSpPr>
          <p:nvPr/>
        </p:nvSpPr>
        <p:spPr bwMode="auto">
          <a:xfrm flipV="1">
            <a:off x="4772024" y="2842075"/>
            <a:ext cx="962025" cy="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3" name="Line 71"/>
          <p:cNvSpPr>
            <a:spLocks noChangeShapeType="1"/>
          </p:cNvSpPr>
          <p:nvPr/>
        </p:nvSpPr>
        <p:spPr bwMode="auto">
          <a:xfrm flipH="1">
            <a:off x="5153024" y="2994475"/>
            <a:ext cx="762000" cy="7620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V="1">
            <a:off x="4772024" y="3985075"/>
            <a:ext cx="123825" cy="8382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>
            <a:off x="5229224" y="3985075"/>
            <a:ext cx="685800" cy="3810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 flipV="1">
            <a:off x="2790824" y="2842075"/>
            <a:ext cx="1219200" cy="152400"/>
          </a:xfrm>
          <a:prstGeom prst="line">
            <a:avLst/>
          </a:prstGeom>
          <a:noFill/>
          <a:ln w="38100">
            <a:solidFill>
              <a:srgbClr val="0045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 flipV="1">
            <a:off x="6448424" y="2613475"/>
            <a:ext cx="685800" cy="228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12" name="Rectangle 8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SMesh</a:t>
            </a:r>
            <a:endParaRPr lang="en-US" dirty="0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0377" y="374952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www.smesh.org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0377" y="1018330"/>
            <a:ext cx="785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[ACM </a:t>
            </a:r>
            <a:r>
              <a:rPr lang="en-US" dirty="0" err="1" smtClean="0"/>
              <a:t>Mobisys</a:t>
            </a:r>
            <a:r>
              <a:rPr lang="en-US" dirty="0" smtClean="0"/>
              <a:t> 2006], [IEEE </a:t>
            </a:r>
            <a:r>
              <a:rPr lang="en-US" dirty="0" err="1" smtClean="0"/>
              <a:t>WoWMoM</a:t>
            </a:r>
            <a:r>
              <a:rPr lang="en-US" dirty="0" smtClean="0"/>
              <a:t> 2007], </a:t>
            </a:r>
          </a:p>
          <a:p>
            <a:pPr algn="ctr"/>
            <a:r>
              <a:rPr lang="en-US" dirty="0" smtClean="0"/>
              <a:t>[IEEE </a:t>
            </a:r>
            <a:r>
              <a:rPr lang="en-US" dirty="0" err="1" smtClean="0"/>
              <a:t>WiMesh</a:t>
            </a:r>
            <a:r>
              <a:rPr lang="en-US" dirty="0" smtClean="0"/>
              <a:t> 2008], [ACM TOCS (accepted)].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59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2.22222E-6 C 0.00018 0.03264 -0.00208 0.06597 -0.00208 0.09166 C -0.00208 0.11736 0.00139 0.14143 0.00261 0.15416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15416 C 0.0033 0.19815 0.00434 0.24213 0.00695 0.27129 C 0.00955 0.30046 0.0158 0.31759 0.01823 0.32916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1790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32916 C 0.02188 0.3456 0.02552 0.36203 0.04115 0.38055 C 0.05677 0.39907 0.08559 0.428 0.11198 0.44027 C 0.13837 0.45254 0.17813 0.45138 0.19948 0.45416 C 0.22084 0.45694 0.23282 0.45648 0.24011 0.45694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0.45695 C 0.28403 0.45857 0.32813 0.46042 0.36302 0.45972 C 0.39792 0.45903 0.43386 0.45417 0.44948 0.45278 C 0.46511 0.45139 0.45573 0.45162 0.45677 0.45139 " pathEditMode="relative" ptsTypes="aaaA">
                                      <p:cBhvr>
                                        <p:cTn id="53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5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1790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1790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1790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45138 C 0.47431 0.44907 0.49201 0.44675 0.50886 0.44305 C 0.5257 0.43935 0.54583 0.43333 0.55781 0.42916 C 0.56979 0.42499 0.57691 0.4199 0.58073 0.41805 " pathEditMode="relative" ptsTypes="aaaA">
                                      <p:cBhvr>
                                        <p:cTn id="69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A0B1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9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5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1790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8" grpId="0" animBg="1"/>
      <p:bldP spid="95268" grpId="1" animBg="1"/>
      <p:bldP spid="95269" grpId="0" animBg="1"/>
      <p:bldP spid="95269" grpId="1" animBg="1"/>
      <p:bldP spid="95270" grpId="0" animBg="1"/>
      <p:bldP spid="95271" grpId="0" animBg="1"/>
      <p:bldP spid="95271" grpId="1" animBg="1"/>
      <p:bldP spid="95297" grpId="0" animBg="1"/>
      <p:bldP spid="952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02"/>
            <a:ext cx="8229600" cy="1147374"/>
          </a:xfrm>
        </p:spPr>
        <p:txBody>
          <a:bodyPr>
            <a:normAutofit/>
          </a:bodyPr>
          <a:lstStyle/>
          <a:p>
            <a:r>
              <a:rPr lang="en-US" dirty="0" smtClean="0"/>
              <a:t>Seamless user interaction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556808" y="1595040"/>
          <a:ext cx="8260685" cy="45572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34367"/>
                <a:gridCol w="4026318"/>
              </a:tblGrid>
              <a:tr h="155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How to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connect: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Mobile Client with VoIP: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sip 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: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ptt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 @ 192.168.1.10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(that’s a virtual SIP server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With a regular phone: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dial : 1-877-MESH-PTT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63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How to join a group: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type # 12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#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63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How to request to speak: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type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988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How is notified when he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 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has 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permission to speak: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receive a “beep-beep”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 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audio 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charset="0"/>
                        </a:rPr>
                        <a:t>signal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Arial"/>
                        <a:sym typeface="Gill Sans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SECON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A1D-0106-A946-8E42-CEB192726A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 Hopkins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3|2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1307</Words>
  <Application>Microsoft Macintosh PowerPoint</Application>
  <PresentationFormat>On-screen Show (4:3)</PresentationFormat>
  <Paragraphs>243</Paragraphs>
  <Slides>23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CorelDRAW</vt:lpstr>
      <vt:lpstr>A Robust Push-to-Talk Service for Wireless Mesh Networks</vt:lpstr>
      <vt:lpstr>What is PTT?</vt:lpstr>
      <vt:lpstr>Motivation</vt:lpstr>
      <vt:lpstr>System Overview</vt:lpstr>
      <vt:lpstr>Related Work and Background</vt:lpstr>
      <vt:lpstr>Outline</vt:lpstr>
      <vt:lpstr>PTT Architecture</vt:lpstr>
      <vt:lpstr>SMesh</vt:lpstr>
      <vt:lpstr>Seamless user interaction</vt:lpstr>
      <vt:lpstr>Outline</vt:lpstr>
      <vt:lpstr>PTT Protocol – Controller </vt:lpstr>
      <vt:lpstr>PTT Protocol – Management Groups</vt:lpstr>
      <vt:lpstr>PTT Protocol - Monitors</vt:lpstr>
      <vt:lpstr>PTT Protocol – Partitions and Merges</vt:lpstr>
      <vt:lpstr>Outline</vt:lpstr>
      <vt:lpstr>Testbed</vt:lpstr>
      <vt:lpstr>Normal Operation</vt:lpstr>
      <vt:lpstr>Scalability with Number of Clients</vt:lpstr>
      <vt:lpstr>Scalability with Number of Groups</vt:lpstr>
      <vt:lpstr>Large Scale Scenario</vt:lpstr>
      <vt:lpstr>Conclusion</vt:lpstr>
      <vt:lpstr>Network Partition and Merge</vt:lpstr>
      <vt:lpstr>Overhead as number of clients grows on a single PTT channel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Robust Push-to-Talk Service for Wireless Mesh Networks</dc:title>
  <dc:creator>Nilo Rivera</dc:creator>
  <cp:lastModifiedBy>Nilo Rivera</cp:lastModifiedBy>
  <cp:revision>190</cp:revision>
  <dcterms:created xsi:type="dcterms:W3CDTF">2010-06-25T14:46:17Z</dcterms:created>
  <dcterms:modified xsi:type="dcterms:W3CDTF">2010-06-25T15:23:05Z</dcterms:modified>
</cp:coreProperties>
</file>